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0" r:id="rId4"/>
  </p:sldMasterIdLst>
  <p:notesMasterIdLst>
    <p:notesMasterId r:id="rId48"/>
  </p:notesMasterIdLst>
  <p:sldIdLst>
    <p:sldId id="312" r:id="rId5"/>
    <p:sldId id="256" r:id="rId6"/>
    <p:sldId id="262" r:id="rId7"/>
    <p:sldId id="257" r:id="rId8"/>
    <p:sldId id="304" r:id="rId9"/>
    <p:sldId id="263" r:id="rId10"/>
    <p:sldId id="266" r:id="rId11"/>
    <p:sldId id="265" r:id="rId12"/>
    <p:sldId id="267" r:id="rId13"/>
    <p:sldId id="268" r:id="rId14"/>
    <p:sldId id="260" r:id="rId15"/>
    <p:sldId id="261" r:id="rId16"/>
    <p:sldId id="281" r:id="rId17"/>
    <p:sldId id="282" r:id="rId18"/>
    <p:sldId id="300" r:id="rId19"/>
    <p:sldId id="299" r:id="rId20"/>
    <p:sldId id="301" r:id="rId21"/>
    <p:sldId id="271" r:id="rId22"/>
    <p:sldId id="284" r:id="rId23"/>
    <p:sldId id="269" r:id="rId24"/>
    <p:sldId id="272" r:id="rId25"/>
    <p:sldId id="285" r:id="rId26"/>
    <p:sldId id="286" r:id="rId27"/>
    <p:sldId id="276" r:id="rId28"/>
    <p:sldId id="287" r:id="rId29"/>
    <p:sldId id="277" r:id="rId30"/>
    <p:sldId id="288" r:id="rId31"/>
    <p:sldId id="290" r:id="rId32"/>
    <p:sldId id="306" r:id="rId33"/>
    <p:sldId id="307" r:id="rId34"/>
    <p:sldId id="308" r:id="rId35"/>
    <p:sldId id="309" r:id="rId36"/>
    <p:sldId id="291" r:id="rId37"/>
    <p:sldId id="296" r:id="rId38"/>
    <p:sldId id="295" r:id="rId39"/>
    <p:sldId id="292" r:id="rId40"/>
    <p:sldId id="297" r:id="rId41"/>
    <p:sldId id="294" r:id="rId42"/>
    <p:sldId id="298" r:id="rId43"/>
    <p:sldId id="313" r:id="rId44"/>
    <p:sldId id="283" r:id="rId45"/>
    <p:sldId id="302" r:id="rId46"/>
    <p:sldId id="310"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6371EC-3F8D-48A3-B624-586F4B7DDCF4}" v="2" dt="2024-01-06T11:57:18.442"/>
    <p1510:client id="{8AA9552F-E64A-455A-8396-8F2FA0C9763F}" v="1" dt="2024-01-05T12:50:17.687"/>
    <p1510:client id="{A4BAFCE3-D4E3-B750-A164-25BF9FCA7481}" v="1" dt="2023-11-16T14:41:41.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6" autoAdjust="0"/>
    <p:restoredTop sz="53052" autoAdjust="0"/>
  </p:normalViewPr>
  <p:slideViewPr>
    <p:cSldViewPr snapToGrid="0">
      <p:cViewPr varScale="1">
        <p:scale>
          <a:sx n="63" d="100"/>
          <a:sy n="63" d="100"/>
        </p:scale>
        <p:origin x="1746"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šovský Jakub" userId="S::misovsky3@uniba.sk::c7460f7e-6d67-4ebd-85c8-06cc809ea178" providerId="AD" clId="Web-{8AA9552F-E64A-455A-8396-8F2FA0C9763F}"/>
    <pc:docChg chg="sldOrd">
      <pc:chgData name="Mišovský Jakub" userId="S::misovsky3@uniba.sk::c7460f7e-6d67-4ebd-85c8-06cc809ea178" providerId="AD" clId="Web-{8AA9552F-E64A-455A-8396-8F2FA0C9763F}" dt="2024-01-05T12:50:17.687" v="0"/>
      <pc:docMkLst>
        <pc:docMk/>
      </pc:docMkLst>
      <pc:sldChg chg="ord">
        <pc:chgData name="Mišovský Jakub" userId="S::misovsky3@uniba.sk::c7460f7e-6d67-4ebd-85c8-06cc809ea178" providerId="AD" clId="Web-{8AA9552F-E64A-455A-8396-8F2FA0C9763F}" dt="2024-01-05T12:50:17.687" v="0"/>
        <pc:sldMkLst>
          <pc:docMk/>
          <pc:sldMk cId="586263036" sldId="263"/>
        </pc:sldMkLst>
      </pc:sldChg>
    </pc:docChg>
  </pc:docChgLst>
  <pc:docChgLst>
    <pc:chgData name="Jankovič Sebastián" userId="S::jankovic43@uniba.sk::ae083d6a-4dfc-42b3-a437-b46fb68dfc88" providerId="AD" clId="Web-{A4BAFCE3-D4E3-B750-A164-25BF9FCA7481}"/>
    <pc:docChg chg="sldOrd">
      <pc:chgData name="Jankovič Sebastián" userId="S::jankovic43@uniba.sk::ae083d6a-4dfc-42b3-a437-b46fb68dfc88" providerId="AD" clId="Web-{A4BAFCE3-D4E3-B750-A164-25BF9FCA7481}" dt="2023-11-16T14:41:41.770" v="0"/>
      <pc:docMkLst>
        <pc:docMk/>
      </pc:docMkLst>
      <pc:sldChg chg="ord">
        <pc:chgData name="Jankovič Sebastián" userId="S::jankovic43@uniba.sk::ae083d6a-4dfc-42b3-a437-b46fb68dfc88" providerId="AD" clId="Web-{A4BAFCE3-D4E3-B750-A164-25BF9FCA7481}" dt="2023-11-16T14:41:41.770" v="0"/>
        <pc:sldMkLst>
          <pc:docMk/>
          <pc:sldMk cId="737784439" sldId="287"/>
        </pc:sldMkLst>
      </pc:sldChg>
    </pc:docChg>
  </pc:docChgLst>
  <pc:docChgLst>
    <pc:chgData name="Mišovský Jakub" userId="S::misovsky3@uniba.sk::c7460f7e-6d67-4ebd-85c8-06cc809ea178" providerId="AD" clId="Web-{3A6371EC-3F8D-48A3-B624-586F4B7DDCF4}"/>
    <pc:docChg chg="addSld delSld">
      <pc:chgData name="Mišovský Jakub" userId="S::misovsky3@uniba.sk::c7460f7e-6d67-4ebd-85c8-06cc809ea178" providerId="AD" clId="Web-{3A6371EC-3F8D-48A3-B624-586F4B7DDCF4}" dt="2024-01-06T11:57:18.442" v="1"/>
      <pc:docMkLst>
        <pc:docMk/>
      </pc:docMkLst>
      <pc:sldChg chg="new del">
        <pc:chgData name="Mišovský Jakub" userId="S::misovsky3@uniba.sk::c7460f7e-6d67-4ebd-85c8-06cc809ea178" providerId="AD" clId="Web-{3A6371EC-3F8D-48A3-B624-586F4B7DDCF4}" dt="2024-01-06T11:57:18.442" v="1"/>
        <pc:sldMkLst>
          <pc:docMk/>
          <pc:sldMk cId="3819450076" sldId="31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objekt pre hlavičk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k-SK"/>
          </a:p>
        </p:txBody>
      </p:sp>
      <p:sp>
        <p:nvSpPr>
          <p:cNvPr id="3" name="Zástupný objekt pre dá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F8850-3CCD-409E-A661-73CEF45A6CC8}" type="datetimeFigureOut">
              <a:rPr lang="sk-SK" smtClean="0"/>
              <a:t>6. 1. 2024</a:t>
            </a:fld>
            <a:endParaRPr lang="sk-SK"/>
          </a:p>
        </p:txBody>
      </p:sp>
      <p:sp>
        <p:nvSpPr>
          <p:cNvPr id="4" name="Zástupný objekt pre obrázok snímky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k-SK"/>
          </a:p>
        </p:txBody>
      </p:sp>
      <p:sp>
        <p:nvSpPr>
          <p:cNvPr id="5" name="Zástupný objekt pre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6" name="Zástupný objekt pre pät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k-SK"/>
          </a:p>
        </p:txBody>
      </p:sp>
      <p:sp>
        <p:nvSpPr>
          <p:cNvPr id="7" name="Zástupný objekt pre číslo snímky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1D8ADB-2858-44F2-A503-F447CC91AA87}" type="slidenum">
              <a:rPr lang="sk-SK" smtClean="0"/>
              <a:t>‹#›</a:t>
            </a:fld>
            <a:endParaRPr lang="sk-SK"/>
          </a:p>
        </p:txBody>
      </p:sp>
    </p:spTree>
    <p:extLst>
      <p:ext uri="{BB962C8B-B14F-4D97-AF65-F5344CB8AC3E}">
        <p14:creationId xmlns:p14="http://schemas.microsoft.com/office/powerpoint/2010/main" val="2263975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5"/>
          </p:nvPr>
        </p:nvSpPr>
        <p:spPr/>
        <p:txBody>
          <a:bodyPr/>
          <a:lstStyle/>
          <a:p>
            <a:fld id="{D71D8ADB-2858-44F2-A503-F447CC91AA87}" type="slidenum">
              <a:rPr lang="sk-SK" smtClean="0"/>
              <a:t>1</a:t>
            </a:fld>
            <a:endParaRPr lang="sk-SK"/>
          </a:p>
        </p:txBody>
      </p:sp>
    </p:spTree>
    <p:extLst>
      <p:ext uri="{BB962C8B-B14F-4D97-AF65-F5344CB8AC3E}">
        <p14:creationId xmlns:p14="http://schemas.microsoft.com/office/powerpoint/2010/main" val="3308800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algn="l"/>
            <a:r>
              <a:rPr lang="sk-SK" b="0" i="0" dirty="0">
                <a:effectLst/>
                <a:latin typeface="Söhne"/>
              </a:rPr>
              <a:t>.NET Standard je </a:t>
            </a:r>
            <a:r>
              <a:rPr lang="sk-SK" b="0" i="0" dirty="0" err="1">
                <a:effectLst/>
                <a:latin typeface="Söhne"/>
              </a:rPr>
              <a:t>sada</a:t>
            </a:r>
            <a:r>
              <a:rPr lang="sk-SK" b="0" i="0" dirty="0">
                <a:effectLst/>
                <a:latin typeface="Söhne"/>
              </a:rPr>
              <a:t> rozhraní (API), ktorá definuje štandardné knižnice a funkcionalitu, ktoré by mali byť k dispozícii vo všetkých implementáciách .NET, nezávisle od konkrétnej platformy. Jeho cieľom je zjednodušiť vývoj multiplatformových aplikácií a umožniť jednoduchý zdieľaný kód medzi rôznymi implementáciami .NET.</a:t>
            </a:r>
            <a:endParaRPr lang="en-US" b="0" i="0" dirty="0">
              <a:effectLst/>
              <a:latin typeface="Söhne"/>
            </a:endParaRPr>
          </a:p>
          <a:p>
            <a:pPr algn="l"/>
            <a:endParaRPr lang="sk-SK" b="0" i="0" dirty="0">
              <a:effectLst/>
              <a:latin typeface="Söhne"/>
            </a:endParaRPr>
          </a:p>
          <a:p>
            <a:pPr algn="l"/>
            <a:r>
              <a:rPr lang="sk-SK" b="0" i="0" dirty="0">
                <a:effectLst/>
                <a:latin typeface="Söhne"/>
              </a:rPr>
              <a:t>Keď vytvárate knižnicu alebo aplikáciu s cieľom byť používaná na viacerých platformách, môžete smerovať k .NET </a:t>
            </a:r>
            <a:r>
              <a:rPr lang="sk-SK" b="0" i="0" dirty="0" err="1">
                <a:effectLst/>
                <a:latin typeface="Söhne"/>
              </a:rPr>
              <a:t>Standardu</a:t>
            </a:r>
            <a:r>
              <a:rPr lang="sk-SK" b="0" i="0" dirty="0">
                <a:effectLst/>
                <a:latin typeface="Söhne"/>
              </a:rPr>
              <a:t>. Týmto spôsobom môžete využívať spoločné funkcie a knižnice, ktoré sú k dispozícii vo všetkých implementáciách .NET, ktoré podporujú danú verziu .NET Standard.</a:t>
            </a:r>
            <a:endParaRPr lang="en-US" b="0" i="0" dirty="0">
              <a:effectLst/>
              <a:latin typeface="Söhne"/>
            </a:endParaRPr>
          </a:p>
          <a:p>
            <a:pPr algn="l"/>
            <a:endParaRPr lang="sk-SK" b="0" i="0" dirty="0">
              <a:effectLst/>
              <a:latin typeface="Söhne"/>
            </a:endParaRPr>
          </a:p>
          <a:p>
            <a:pPr algn="l"/>
            <a:r>
              <a:rPr lang="sk-SK" b="0" i="0" dirty="0">
                <a:effectLst/>
                <a:latin typeface="Söhne"/>
              </a:rPr>
              <a:t>Je dôležité poznamenať, že .NET Standard je koncept, ktorý existuje od .NET </a:t>
            </a:r>
            <a:r>
              <a:rPr lang="sk-SK" b="0" i="0" dirty="0" err="1">
                <a:effectLst/>
                <a:latin typeface="Söhne"/>
              </a:rPr>
              <a:t>Core</a:t>
            </a:r>
            <a:r>
              <a:rPr lang="sk-SK" b="0" i="0" dirty="0">
                <a:effectLst/>
                <a:latin typeface="Söhne"/>
              </a:rPr>
              <a:t> 1.0 a bol ďalej rozšírený v .NET </a:t>
            </a:r>
            <a:r>
              <a:rPr lang="sk-SK" b="0" i="0" dirty="0" err="1">
                <a:effectLst/>
                <a:latin typeface="Söhne"/>
              </a:rPr>
              <a:t>Core</a:t>
            </a:r>
            <a:r>
              <a:rPr lang="sk-SK" b="0" i="0" dirty="0">
                <a:effectLst/>
                <a:latin typeface="Söhne"/>
              </a:rPr>
              <a:t> 2.0 a .NET 5.0. Avšak od .NET 5.0 bol .NET Standard nahradený novým konceptom nazývaným "</a:t>
            </a:r>
            <a:r>
              <a:rPr lang="sk-SK" b="1" i="0" dirty="0" err="1">
                <a:effectLst/>
                <a:latin typeface="Söhne"/>
              </a:rPr>
              <a:t>Platform</a:t>
            </a:r>
            <a:r>
              <a:rPr lang="sk-SK" b="1" i="0" dirty="0">
                <a:effectLst/>
                <a:latin typeface="Söhne"/>
              </a:rPr>
              <a:t> </a:t>
            </a:r>
            <a:r>
              <a:rPr lang="sk-SK" b="1" i="0" dirty="0" err="1">
                <a:effectLst/>
                <a:latin typeface="Söhne"/>
              </a:rPr>
              <a:t>Compatibility</a:t>
            </a:r>
            <a:r>
              <a:rPr lang="sk-SK" b="1" i="0" dirty="0">
                <a:effectLst/>
                <a:latin typeface="Söhne"/>
              </a:rPr>
              <a:t> </a:t>
            </a:r>
            <a:r>
              <a:rPr lang="sk-SK" b="1" i="0" dirty="0" err="1">
                <a:effectLst/>
                <a:latin typeface="Söhne"/>
              </a:rPr>
              <a:t>Shim</a:t>
            </a:r>
            <a:r>
              <a:rPr lang="sk-SK" b="0" i="0" dirty="0">
                <a:effectLst/>
                <a:latin typeface="Söhne"/>
              </a:rPr>
              <a:t>," ktorý poskytuje podobné výhody, ale s väčšou flexibilitou a možnosťou používať nové funkcie a API, ktoré sú k dispozícii vo špecifických implementáciách .NET.</a:t>
            </a:r>
          </a:p>
          <a:p>
            <a:endParaRPr lang="en-US" dirty="0"/>
          </a:p>
          <a:p>
            <a:r>
              <a:rPr lang="sk-SK" b="1" i="0" dirty="0" err="1">
                <a:effectLst/>
                <a:latin typeface="Söhne"/>
              </a:rPr>
              <a:t>Sjednocení</a:t>
            </a:r>
            <a:r>
              <a:rPr lang="sk-SK" b="1" i="0" dirty="0">
                <a:effectLst/>
                <a:latin typeface="Söhne"/>
              </a:rPr>
              <a:t> .NET 5:</a:t>
            </a:r>
            <a:r>
              <a:rPr lang="sk-SK" b="0" i="0" dirty="0">
                <a:solidFill>
                  <a:srgbClr val="0F0F0F"/>
                </a:solidFill>
                <a:effectLst/>
                <a:latin typeface="Söhne"/>
              </a:rPr>
              <a:t> .NET 5 bol vytvorený s cieľom </a:t>
            </a:r>
            <a:r>
              <a:rPr lang="sk-SK" b="0" i="0" dirty="0" err="1">
                <a:solidFill>
                  <a:srgbClr val="0F0F0F"/>
                </a:solidFill>
                <a:effectLst/>
                <a:latin typeface="Söhne"/>
              </a:rPr>
              <a:t>sjednotiť</a:t>
            </a:r>
            <a:r>
              <a:rPr lang="sk-SK" b="0" i="0" dirty="0">
                <a:solidFill>
                  <a:srgbClr val="0F0F0F"/>
                </a:solidFill>
                <a:effectLst/>
                <a:latin typeface="Söhne"/>
              </a:rPr>
              <a:t> rôzne vetvy .NET </a:t>
            </a:r>
            <a:r>
              <a:rPr lang="sk-SK" b="0" i="0" dirty="0" err="1">
                <a:solidFill>
                  <a:srgbClr val="0F0F0F"/>
                </a:solidFill>
                <a:effectLst/>
                <a:latin typeface="Söhne"/>
              </a:rPr>
              <a:t>Framework</a:t>
            </a:r>
            <a:r>
              <a:rPr lang="sk-SK" b="0" i="0" dirty="0">
                <a:solidFill>
                  <a:srgbClr val="0F0F0F"/>
                </a:solidFill>
                <a:effectLst/>
                <a:latin typeface="Söhne"/>
              </a:rPr>
              <a:t>, .NET </a:t>
            </a:r>
            <a:r>
              <a:rPr lang="sk-SK" b="0" i="0" dirty="0" err="1">
                <a:solidFill>
                  <a:srgbClr val="0F0F0F"/>
                </a:solidFill>
                <a:effectLst/>
                <a:latin typeface="Söhne"/>
              </a:rPr>
              <a:t>Core</a:t>
            </a:r>
            <a:r>
              <a:rPr lang="sk-SK" b="0" i="0" dirty="0">
                <a:solidFill>
                  <a:srgbClr val="0F0F0F"/>
                </a:solidFill>
                <a:effectLst/>
                <a:latin typeface="Söhne"/>
              </a:rPr>
              <a:t> a </a:t>
            </a:r>
            <a:r>
              <a:rPr lang="sk-SK" b="0" i="0" dirty="0" err="1">
                <a:solidFill>
                  <a:srgbClr val="0F0F0F"/>
                </a:solidFill>
                <a:effectLst/>
                <a:latin typeface="Söhne"/>
              </a:rPr>
              <a:t>Xamarin</a:t>
            </a:r>
            <a:r>
              <a:rPr lang="sk-SK" b="0" i="0" dirty="0">
                <a:solidFill>
                  <a:srgbClr val="0F0F0F"/>
                </a:solidFill>
                <a:effectLst/>
                <a:latin typeface="Söhne"/>
              </a:rPr>
              <a:t> do jedného ekosystému. Odstavením .NET </a:t>
            </a:r>
            <a:r>
              <a:rPr lang="sk-SK" b="0" i="0" dirty="0" err="1">
                <a:solidFill>
                  <a:srgbClr val="0F0F0F"/>
                </a:solidFill>
                <a:effectLst/>
                <a:latin typeface="Söhne"/>
              </a:rPr>
              <a:t>Standardu</a:t>
            </a:r>
            <a:r>
              <a:rPr lang="sk-SK" b="0" i="0" dirty="0">
                <a:solidFill>
                  <a:srgbClr val="0F0F0F"/>
                </a:solidFill>
                <a:effectLst/>
                <a:latin typeface="Söhne"/>
              </a:rPr>
              <a:t> a zavedením jednotného prístupu "</a:t>
            </a:r>
            <a:r>
              <a:rPr lang="sk-SK" b="0" i="0" dirty="0" err="1">
                <a:solidFill>
                  <a:srgbClr val="0F0F0F"/>
                </a:solidFill>
                <a:effectLst/>
                <a:latin typeface="Söhne"/>
              </a:rPr>
              <a:t>Platform</a:t>
            </a:r>
            <a:r>
              <a:rPr lang="sk-SK" b="0" i="0" dirty="0">
                <a:solidFill>
                  <a:srgbClr val="0F0F0F"/>
                </a:solidFill>
                <a:effectLst/>
                <a:latin typeface="Söhne"/>
              </a:rPr>
              <a:t> </a:t>
            </a:r>
            <a:r>
              <a:rPr lang="sk-SK" b="0" i="0" dirty="0" err="1">
                <a:solidFill>
                  <a:srgbClr val="0F0F0F"/>
                </a:solidFill>
                <a:effectLst/>
                <a:latin typeface="Söhne"/>
              </a:rPr>
              <a:t>Compatibility</a:t>
            </a:r>
            <a:r>
              <a:rPr lang="sk-SK" b="0" i="0" dirty="0">
                <a:solidFill>
                  <a:srgbClr val="0F0F0F"/>
                </a:solidFill>
                <a:effectLst/>
                <a:latin typeface="Söhne"/>
              </a:rPr>
              <a:t>" sa dosiahla väčšia jednotnosť v celom .NET ekosystéme.</a:t>
            </a:r>
            <a:endParaRPr lang="sk-SK" dirty="0"/>
          </a:p>
          <a:p>
            <a:endParaRPr lang="sk-SK" dirty="0"/>
          </a:p>
        </p:txBody>
      </p:sp>
      <p:sp>
        <p:nvSpPr>
          <p:cNvPr id="4" name="Zástupný objekt pre číslo snímky 3"/>
          <p:cNvSpPr>
            <a:spLocks noGrp="1"/>
          </p:cNvSpPr>
          <p:nvPr>
            <p:ph type="sldNum" sz="quarter" idx="5"/>
          </p:nvPr>
        </p:nvSpPr>
        <p:spPr/>
        <p:txBody>
          <a:bodyPr/>
          <a:lstStyle/>
          <a:p>
            <a:fld id="{D71D8ADB-2858-44F2-A503-F447CC91AA87}" type="slidenum">
              <a:rPr lang="sk-SK" smtClean="0"/>
              <a:t>10</a:t>
            </a:fld>
            <a:endParaRPr lang="sk-SK"/>
          </a:p>
        </p:txBody>
      </p:sp>
    </p:spTree>
    <p:extLst>
      <p:ext uri="{BB962C8B-B14F-4D97-AF65-F5344CB8AC3E}">
        <p14:creationId xmlns:p14="http://schemas.microsoft.com/office/powerpoint/2010/main" val="2917305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en-US" dirty="0"/>
              <a:t>Debugging searching for murderer</a:t>
            </a:r>
            <a:endParaRPr lang="sk-SK" dirty="0"/>
          </a:p>
        </p:txBody>
      </p:sp>
      <p:sp>
        <p:nvSpPr>
          <p:cNvPr id="4" name="Zástupný objekt pre číslo snímky 3"/>
          <p:cNvSpPr>
            <a:spLocks noGrp="1"/>
          </p:cNvSpPr>
          <p:nvPr>
            <p:ph type="sldNum" sz="quarter" idx="5"/>
          </p:nvPr>
        </p:nvSpPr>
        <p:spPr/>
        <p:txBody>
          <a:bodyPr/>
          <a:lstStyle/>
          <a:p>
            <a:fld id="{D71D8ADB-2858-44F2-A503-F447CC91AA87}" type="slidenum">
              <a:rPr lang="sk-SK" smtClean="0"/>
              <a:t>14</a:t>
            </a:fld>
            <a:endParaRPr lang="sk-SK"/>
          </a:p>
        </p:txBody>
      </p:sp>
    </p:spTree>
    <p:extLst>
      <p:ext uri="{BB962C8B-B14F-4D97-AF65-F5344CB8AC3E}">
        <p14:creationId xmlns:p14="http://schemas.microsoft.com/office/powerpoint/2010/main" val="2449403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algn="l"/>
            <a:r>
              <a:rPr lang="en-US" b="0" i="0" dirty="0" err="1">
                <a:solidFill>
                  <a:srgbClr val="374151"/>
                </a:solidFill>
                <a:effectLst/>
                <a:latin typeface="Söhne"/>
              </a:rPr>
              <a:t>Kto</a:t>
            </a:r>
            <a:r>
              <a:rPr lang="en-US" b="0" i="0" dirty="0">
                <a:solidFill>
                  <a:srgbClr val="374151"/>
                </a:solidFill>
                <a:effectLst/>
                <a:latin typeface="Söhne"/>
              </a:rPr>
              <a:t> </a:t>
            </a:r>
            <a:r>
              <a:rPr lang="en-US" b="0" i="0" dirty="0" err="1">
                <a:solidFill>
                  <a:srgbClr val="374151"/>
                </a:solidFill>
                <a:effectLst/>
                <a:latin typeface="Söhne"/>
              </a:rPr>
              <a:t>pracuje</a:t>
            </a:r>
            <a:r>
              <a:rPr lang="en-US" b="0" i="0" dirty="0">
                <a:solidFill>
                  <a:srgbClr val="374151"/>
                </a:solidFill>
                <a:effectLst/>
                <a:latin typeface="Söhne"/>
              </a:rPr>
              <a:t> s ORM</a:t>
            </a:r>
          </a:p>
          <a:p>
            <a:pPr algn="l"/>
            <a:endParaRPr lang="en-US" b="0" i="0" dirty="0">
              <a:solidFill>
                <a:srgbClr val="374151"/>
              </a:solidFill>
              <a:effectLst/>
              <a:latin typeface="Söhne"/>
            </a:endParaRPr>
          </a:p>
          <a:p>
            <a:pPr algn="l"/>
            <a:r>
              <a:rPr lang="sk-SK" b="0" i="0" dirty="0">
                <a:solidFill>
                  <a:srgbClr val="374151"/>
                </a:solidFill>
                <a:effectLst/>
                <a:latin typeface="Söhne"/>
              </a:rPr>
              <a:t>Entity </a:t>
            </a:r>
            <a:r>
              <a:rPr lang="sk-SK" b="0" i="0" dirty="0" err="1">
                <a:solidFill>
                  <a:srgbClr val="374151"/>
                </a:solidFill>
                <a:effectLst/>
                <a:latin typeface="Söhne"/>
              </a:rPr>
              <a:t>Framework</a:t>
            </a:r>
            <a:r>
              <a:rPr lang="sk-SK" b="0" i="0" dirty="0">
                <a:solidFill>
                  <a:srgbClr val="374151"/>
                </a:solidFill>
                <a:effectLst/>
                <a:latin typeface="Söhne"/>
              </a:rPr>
              <a:t> je </a:t>
            </a:r>
            <a:r>
              <a:rPr lang="sk-SK" b="0" i="0" dirty="0" err="1">
                <a:solidFill>
                  <a:srgbClr val="374151"/>
                </a:solidFill>
                <a:effectLst/>
                <a:latin typeface="Söhne"/>
              </a:rPr>
              <a:t>open-source</a:t>
            </a:r>
            <a:r>
              <a:rPr lang="sk-SK" b="0" i="0" dirty="0">
                <a:solidFill>
                  <a:srgbClr val="374151"/>
                </a:solidFill>
                <a:effectLst/>
                <a:latin typeface="Söhne"/>
              </a:rPr>
              <a:t> </a:t>
            </a:r>
            <a:r>
              <a:rPr lang="sk-SK" b="1" i="0" dirty="0">
                <a:solidFill>
                  <a:srgbClr val="374151"/>
                </a:solidFill>
                <a:effectLst/>
                <a:latin typeface="Söhne"/>
              </a:rPr>
              <a:t>ORM</a:t>
            </a:r>
            <a:r>
              <a:rPr lang="sk-SK" b="0" i="0" dirty="0">
                <a:solidFill>
                  <a:srgbClr val="374151"/>
                </a:solidFill>
                <a:effectLst/>
                <a:latin typeface="Söhne"/>
              </a:rPr>
              <a:t> (</a:t>
            </a:r>
            <a:r>
              <a:rPr lang="sk-SK" b="0" i="0" dirty="0" err="1">
                <a:solidFill>
                  <a:srgbClr val="374151"/>
                </a:solidFill>
                <a:effectLst/>
                <a:latin typeface="Söhne"/>
              </a:rPr>
              <a:t>Object-Relational</a:t>
            </a:r>
            <a:r>
              <a:rPr lang="sk-SK" b="0" i="0" dirty="0">
                <a:solidFill>
                  <a:srgbClr val="374151"/>
                </a:solidFill>
                <a:effectLst/>
                <a:latin typeface="Söhne"/>
              </a:rPr>
              <a:t> </a:t>
            </a:r>
            <a:r>
              <a:rPr lang="sk-SK" b="0" i="0" dirty="0" err="1">
                <a:solidFill>
                  <a:srgbClr val="374151"/>
                </a:solidFill>
                <a:effectLst/>
                <a:latin typeface="Söhne"/>
              </a:rPr>
              <a:t>Mapping</a:t>
            </a:r>
            <a:r>
              <a:rPr lang="sk-SK" b="0" i="0" dirty="0">
                <a:solidFill>
                  <a:srgbClr val="374151"/>
                </a:solidFill>
                <a:effectLst/>
                <a:latin typeface="Söhne"/>
              </a:rPr>
              <a:t>) </a:t>
            </a:r>
            <a:r>
              <a:rPr lang="sk-SK" b="1" i="0" dirty="0" err="1">
                <a:solidFill>
                  <a:srgbClr val="374151"/>
                </a:solidFill>
                <a:effectLst/>
                <a:latin typeface="Söhne"/>
              </a:rPr>
              <a:t>framework</a:t>
            </a:r>
            <a:r>
              <a:rPr lang="sk-SK" b="1" i="0" dirty="0">
                <a:solidFill>
                  <a:srgbClr val="374151"/>
                </a:solidFill>
                <a:effectLst/>
                <a:latin typeface="Söhne"/>
              </a:rPr>
              <a:t> pre .NET aplikácie</a:t>
            </a:r>
            <a:r>
              <a:rPr lang="sk-SK" b="0" i="0" dirty="0">
                <a:solidFill>
                  <a:srgbClr val="374151"/>
                </a:solidFill>
                <a:effectLst/>
                <a:latin typeface="Söhne"/>
              </a:rPr>
              <a:t>, podporovaný spoločnosťou Microsoft. Poskytuje vývojárom </a:t>
            </a:r>
            <a:r>
              <a:rPr lang="sk-SK" b="1" i="0" dirty="0">
                <a:solidFill>
                  <a:srgbClr val="374151"/>
                </a:solidFill>
                <a:effectLst/>
                <a:latin typeface="Söhne"/>
              </a:rPr>
              <a:t>možnosť pracovať s dátami pomocou objektov </a:t>
            </a:r>
            <a:r>
              <a:rPr lang="sk-SK" b="0" i="0" dirty="0">
                <a:solidFill>
                  <a:srgbClr val="374151"/>
                </a:solidFill>
                <a:effectLst/>
                <a:latin typeface="Söhne"/>
              </a:rPr>
              <a:t>doménových tried bez toho, aby sa zamerali na podkladové databázové tabuľky a stĺpce, kde sú tieto dáta uložené. S Entity </a:t>
            </a:r>
            <a:r>
              <a:rPr lang="sk-SK" b="0" i="0" dirty="0" err="1">
                <a:solidFill>
                  <a:srgbClr val="374151"/>
                </a:solidFill>
                <a:effectLst/>
                <a:latin typeface="Söhne"/>
              </a:rPr>
              <a:t>Frameworkom</a:t>
            </a:r>
            <a:r>
              <a:rPr lang="sk-SK" b="0" i="0" dirty="0">
                <a:solidFill>
                  <a:srgbClr val="374151"/>
                </a:solidFill>
                <a:effectLst/>
                <a:latin typeface="Söhne"/>
              </a:rPr>
              <a:t> môžu vývojári pracovať na vyššej úrovni abstrakcie pri práci s dátami a môžu vytvárať a udržiavať aplikácie orientované na dáta </a:t>
            </a:r>
            <a:r>
              <a:rPr lang="sk-SK" b="1" i="0" dirty="0">
                <a:solidFill>
                  <a:srgbClr val="374151"/>
                </a:solidFill>
                <a:effectLst/>
                <a:latin typeface="Söhne"/>
              </a:rPr>
              <a:t>s menším množstvom kódu </a:t>
            </a:r>
            <a:r>
              <a:rPr lang="sk-SK" b="0" i="0" dirty="0">
                <a:solidFill>
                  <a:srgbClr val="374151"/>
                </a:solidFill>
                <a:effectLst/>
                <a:latin typeface="Söhne"/>
              </a:rPr>
              <a:t>v porovnaní s tradičnými aplikáciami.</a:t>
            </a:r>
            <a:endParaRPr lang="en-US" b="0" i="0" dirty="0">
              <a:solidFill>
                <a:srgbClr val="374151"/>
              </a:solidFill>
              <a:effectLst/>
              <a:latin typeface="Söhne"/>
            </a:endParaRPr>
          </a:p>
          <a:p>
            <a:pPr algn="l"/>
            <a:endParaRPr lang="sk-SK" b="0" i="0" dirty="0">
              <a:solidFill>
                <a:srgbClr val="374151"/>
              </a:solidFill>
              <a:effectLst/>
              <a:latin typeface="Söhne"/>
            </a:endParaRPr>
          </a:p>
          <a:p>
            <a:pPr algn="l"/>
            <a:r>
              <a:rPr lang="sk-SK" b="0" i="0" dirty="0">
                <a:solidFill>
                  <a:srgbClr val="374151"/>
                </a:solidFill>
                <a:effectLst/>
                <a:latin typeface="Söhne"/>
              </a:rPr>
              <a:t>Entity </a:t>
            </a:r>
            <a:r>
              <a:rPr lang="sk-SK" b="0" i="0" dirty="0" err="1">
                <a:solidFill>
                  <a:srgbClr val="374151"/>
                </a:solidFill>
                <a:effectLst/>
                <a:latin typeface="Söhne"/>
              </a:rPr>
              <a:t>Framework</a:t>
            </a:r>
            <a:r>
              <a:rPr lang="sk-SK" b="0" i="0" dirty="0">
                <a:solidFill>
                  <a:srgbClr val="374151"/>
                </a:solidFill>
                <a:effectLst/>
                <a:latin typeface="Söhne"/>
              </a:rPr>
              <a:t> umožňuje vývojárom </a:t>
            </a:r>
            <a:r>
              <a:rPr lang="sk-SK" b="1" i="0" dirty="0">
                <a:solidFill>
                  <a:srgbClr val="374151"/>
                </a:solidFill>
                <a:effectLst/>
                <a:latin typeface="Söhne"/>
              </a:rPr>
              <a:t>definovať model dát pomocou doménových tried</a:t>
            </a:r>
            <a:r>
              <a:rPr lang="sk-SK" b="0" i="0" dirty="0">
                <a:solidFill>
                  <a:srgbClr val="374151"/>
                </a:solidFill>
                <a:effectLst/>
                <a:latin typeface="Söhne"/>
              </a:rPr>
              <a:t>, ktoré zodpovedajú entitám v ich aplikácii. </a:t>
            </a:r>
            <a:r>
              <a:rPr lang="sk-SK" b="1" i="0" dirty="0">
                <a:solidFill>
                  <a:srgbClr val="374151"/>
                </a:solidFill>
                <a:effectLst/>
                <a:latin typeface="Söhne"/>
              </a:rPr>
              <a:t>Tieto entity sa potom mapujú na príslušné tabuľky a stĺpce v databáze</a:t>
            </a:r>
            <a:r>
              <a:rPr lang="sk-SK" b="0" i="0" dirty="0">
                <a:solidFill>
                  <a:srgbClr val="374151"/>
                </a:solidFill>
                <a:effectLst/>
                <a:latin typeface="Söhne"/>
              </a:rPr>
              <a:t>. </a:t>
            </a:r>
            <a:r>
              <a:rPr lang="sk-SK" b="0" i="0" dirty="0" err="1">
                <a:solidFill>
                  <a:srgbClr val="374151"/>
                </a:solidFill>
                <a:effectLst/>
                <a:latin typeface="Söhne"/>
              </a:rPr>
              <a:t>Framework</a:t>
            </a:r>
            <a:r>
              <a:rPr lang="sk-SK" b="0" i="0" dirty="0">
                <a:solidFill>
                  <a:srgbClr val="374151"/>
                </a:solidFill>
                <a:effectLst/>
                <a:latin typeface="Söhne"/>
              </a:rPr>
              <a:t> poskytuje bohatú sadu nástrojov na prácu s dátami, vrátane vytvárania, čítania, aktualizácie a mazania dát, a to všetko pomocou objektovo orientovaných prístupov.</a:t>
            </a:r>
          </a:p>
          <a:p>
            <a:pPr algn="l"/>
            <a:endParaRPr lang="en-US" b="0" i="0" dirty="0">
              <a:solidFill>
                <a:srgbClr val="374151"/>
              </a:solidFill>
              <a:effectLst/>
              <a:latin typeface="Söhne"/>
            </a:endParaRPr>
          </a:p>
          <a:p>
            <a:pPr algn="l"/>
            <a:r>
              <a:rPr lang="sk-SK" b="0" i="0" dirty="0">
                <a:solidFill>
                  <a:srgbClr val="374151"/>
                </a:solidFill>
                <a:effectLst/>
                <a:latin typeface="Söhne"/>
              </a:rPr>
              <a:t>Výhodou používania Entity </a:t>
            </a:r>
            <a:r>
              <a:rPr lang="sk-SK" b="0" i="0" dirty="0" err="1">
                <a:solidFill>
                  <a:srgbClr val="374151"/>
                </a:solidFill>
                <a:effectLst/>
                <a:latin typeface="Söhne"/>
              </a:rPr>
              <a:t>Frameworku</a:t>
            </a:r>
            <a:r>
              <a:rPr lang="sk-SK" b="0" i="0" dirty="0">
                <a:solidFill>
                  <a:srgbClr val="374151"/>
                </a:solidFill>
                <a:effectLst/>
                <a:latin typeface="Söhne"/>
              </a:rPr>
              <a:t> je to, že umožňuje vývojárom sústrediť sa viac na dizajn svojich tried a prácu s objektmi, pričom sa starajú o detaily týkajúce sa databázy. Týmto spôsobom sa zjednodušuje vývoj a znižuje množstvo kódu potrebného na manipuláciu s dátami. Taktiež uľahčuje údržbu aplikácie, keďže </a:t>
            </a:r>
            <a:r>
              <a:rPr lang="sk-SK" b="1" i="0" dirty="0">
                <a:solidFill>
                  <a:srgbClr val="374151"/>
                </a:solidFill>
                <a:effectLst/>
                <a:latin typeface="Söhne"/>
              </a:rPr>
              <a:t>zmeny v databázovom schéme sa môžu odraziť na zmenách vo vývojových triedach, a naopak.</a:t>
            </a:r>
          </a:p>
          <a:p>
            <a:pPr algn="l"/>
            <a:r>
              <a:rPr lang="sk-SK" b="0" i="0" dirty="0">
                <a:solidFill>
                  <a:srgbClr val="374151"/>
                </a:solidFill>
                <a:effectLst/>
                <a:latin typeface="Söhne"/>
              </a:rPr>
              <a:t>Celkovo vzaté, Entity </a:t>
            </a:r>
            <a:r>
              <a:rPr lang="sk-SK" b="0" i="0" dirty="0" err="1">
                <a:solidFill>
                  <a:srgbClr val="374151"/>
                </a:solidFill>
                <a:effectLst/>
                <a:latin typeface="Söhne"/>
              </a:rPr>
              <a:t>Framework</a:t>
            </a:r>
            <a:r>
              <a:rPr lang="sk-SK" b="0" i="0" dirty="0">
                <a:solidFill>
                  <a:srgbClr val="374151"/>
                </a:solidFill>
                <a:effectLst/>
                <a:latin typeface="Söhne"/>
              </a:rPr>
              <a:t> je užitočným nástrojom pre vývojárov, ktorí chcú pracovať s databázami v rámci .NET aplikácií s výrazným dôrazom na objektovo orientovaný prístup.</a:t>
            </a:r>
          </a:p>
          <a:p>
            <a:endParaRPr lang="sk-SK" dirty="0"/>
          </a:p>
        </p:txBody>
      </p:sp>
      <p:sp>
        <p:nvSpPr>
          <p:cNvPr id="4" name="Zástupný objekt pre číslo snímky 3"/>
          <p:cNvSpPr>
            <a:spLocks noGrp="1"/>
          </p:cNvSpPr>
          <p:nvPr>
            <p:ph type="sldNum" sz="quarter" idx="5"/>
          </p:nvPr>
        </p:nvSpPr>
        <p:spPr/>
        <p:txBody>
          <a:bodyPr/>
          <a:lstStyle/>
          <a:p>
            <a:fld id="{D71D8ADB-2858-44F2-A503-F447CC91AA87}" type="slidenum">
              <a:rPr lang="sk-SK" smtClean="0"/>
              <a:t>15</a:t>
            </a:fld>
            <a:endParaRPr lang="sk-SK"/>
          </a:p>
        </p:txBody>
      </p:sp>
    </p:spTree>
    <p:extLst>
      <p:ext uri="{BB962C8B-B14F-4D97-AF65-F5344CB8AC3E}">
        <p14:creationId xmlns:p14="http://schemas.microsoft.com/office/powerpoint/2010/main" val="1632523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algn="l"/>
            <a:br>
              <a:rPr lang="sk-SK" b="0" i="0" dirty="0">
                <a:solidFill>
                  <a:srgbClr val="374151"/>
                </a:solidFill>
                <a:effectLst/>
                <a:latin typeface="Söhne"/>
              </a:rPr>
            </a:br>
            <a:r>
              <a:rPr lang="sk-SK" b="0" i="0" dirty="0">
                <a:solidFill>
                  <a:srgbClr val="374151"/>
                </a:solidFill>
                <a:effectLst/>
                <a:latin typeface="Söhne"/>
              </a:rPr>
              <a:t>Databázový prístup nazývaný "</a:t>
            </a:r>
            <a:r>
              <a:rPr lang="sk-SK" b="0" i="0" dirty="0" err="1">
                <a:solidFill>
                  <a:srgbClr val="374151"/>
                </a:solidFill>
                <a:effectLst/>
                <a:latin typeface="Söhne"/>
              </a:rPr>
              <a:t>Database</a:t>
            </a:r>
            <a:r>
              <a:rPr lang="sk-SK" b="0" i="0" dirty="0">
                <a:solidFill>
                  <a:srgbClr val="374151"/>
                </a:solidFill>
                <a:effectLst/>
                <a:latin typeface="Söhne"/>
              </a:rPr>
              <a:t> </a:t>
            </a:r>
            <a:r>
              <a:rPr lang="sk-SK" b="0" i="0" dirty="0" err="1">
                <a:solidFill>
                  <a:srgbClr val="374151"/>
                </a:solidFill>
                <a:effectLst/>
                <a:latin typeface="Söhne"/>
              </a:rPr>
              <a:t>First</a:t>
            </a:r>
            <a:r>
              <a:rPr lang="sk-SK" b="0" i="0" dirty="0">
                <a:solidFill>
                  <a:srgbClr val="374151"/>
                </a:solidFill>
                <a:effectLst/>
                <a:latin typeface="Söhne"/>
              </a:rPr>
              <a:t>" </a:t>
            </a:r>
            <a:r>
              <a:rPr lang="sk-SK" b="1" i="0" dirty="0">
                <a:solidFill>
                  <a:srgbClr val="374151"/>
                </a:solidFill>
                <a:effectLst/>
                <a:latin typeface="Söhne"/>
              </a:rPr>
              <a:t>začína s existujúcou databázou</a:t>
            </a:r>
            <a:r>
              <a:rPr lang="sk-SK" b="0" i="0" dirty="0">
                <a:solidFill>
                  <a:srgbClr val="374151"/>
                </a:solidFill>
                <a:effectLst/>
                <a:latin typeface="Söhne"/>
              </a:rPr>
              <a:t>. Pomocou výkonných nástrojov Entity </a:t>
            </a:r>
            <a:r>
              <a:rPr lang="sk-SK" b="0" i="0" dirty="0" err="1">
                <a:solidFill>
                  <a:srgbClr val="374151"/>
                </a:solidFill>
                <a:effectLst/>
                <a:latin typeface="Söhne"/>
              </a:rPr>
              <a:t>Frameworku</a:t>
            </a:r>
            <a:r>
              <a:rPr lang="sk-SK" b="0" i="0" dirty="0">
                <a:solidFill>
                  <a:srgbClr val="374151"/>
                </a:solidFill>
                <a:effectLst/>
                <a:latin typeface="Söhne"/>
              </a:rPr>
              <a:t> (EF) môžete </a:t>
            </a:r>
            <a:r>
              <a:rPr lang="sk-SK" b="1" i="0" dirty="0">
                <a:solidFill>
                  <a:srgbClr val="374151"/>
                </a:solidFill>
                <a:effectLst/>
                <a:latin typeface="Söhne"/>
              </a:rPr>
              <a:t>vygenerovať .NET model</a:t>
            </a:r>
            <a:r>
              <a:rPr lang="sk-SK" b="0" i="0" dirty="0">
                <a:solidFill>
                  <a:srgbClr val="374151"/>
                </a:solidFill>
                <a:effectLst/>
                <a:latin typeface="Söhne"/>
              </a:rPr>
              <a:t>, ktorý sa mapuje na schému existujúcej databázy. Tento model zahŕňa </a:t>
            </a:r>
            <a:r>
              <a:rPr lang="sk-SK" b="1" i="0" dirty="0">
                <a:solidFill>
                  <a:srgbClr val="374151"/>
                </a:solidFill>
                <a:effectLst/>
                <a:latin typeface="Söhne"/>
              </a:rPr>
              <a:t>triedy, ktoré korešpondujú s tabuľkami vo vašej databáze, a kontextové triedy, ktoré reprezentujú pripojenia k vašej databáze</a:t>
            </a:r>
            <a:r>
              <a:rPr lang="sk-SK" b="0" i="0" dirty="0">
                <a:solidFill>
                  <a:srgbClr val="374151"/>
                </a:solidFill>
                <a:effectLst/>
                <a:latin typeface="Söhne"/>
              </a:rPr>
              <a:t>.</a:t>
            </a:r>
          </a:p>
          <a:p>
            <a:pPr algn="l"/>
            <a:endParaRPr lang="en-US" b="0" i="0" dirty="0">
              <a:solidFill>
                <a:srgbClr val="374151"/>
              </a:solidFill>
              <a:effectLst/>
              <a:latin typeface="Söhne"/>
            </a:endParaRPr>
          </a:p>
          <a:p>
            <a:pPr algn="l"/>
            <a:r>
              <a:rPr lang="sk-SK" b="0" i="0" dirty="0">
                <a:solidFill>
                  <a:srgbClr val="374151"/>
                </a:solidFill>
                <a:effectLst/>
                <a:latin typeface="Söhne"/>
              </a:rPr>
              <a:t>Pri použití prístupu </a:t>
            </a:r>
            <a:r>
              <a:rPr lang="sk-SK" b="0" i="0" dirty="0" err="1">
                <a:solidFill>
                  <a:srgbClr val="374151"/>
                </a:solidFill>
                <a:effectLst/>
                <a:latin typeface="Söhne"/>
              </a:rPr>
              <a:t>Database</a:t>
            </a:r>
            <a:r>
              <a:rPr lang="sk-SK" b="0" i="0" dirty="0">
                <a:solidFill>
                  <a:srgbClr val="374151"/>
                </a:solidFill>
                <a:effectLst/>
                <a:latin typeface="Söhne"/>
              </a:rPr>
              <a:t> </a:t>
            </a:r>
            <a:r>
              <a:rPr lang="sk-SK" b="0" i="0" dirty="0" err="1">
                <a:solidFill>
                  <a:srgbClr val="374151"/>
                </a:solidFill>
                <a:effectLst/>
                <a:latin typeface="Söhne"/>
              </a:rPr>
              <a:t>First</a:t>
            </a:r>
            <a:r>
              <a:rPr lang="sk-SK" b="0" i="0" dirty="0">
                <a:solidFill>
                  <a:srgbClr val="374151"/>
                </a:solidFill>
                <a:effectLst/>
                <a:latin typeface="Söhne"/>
              </a:rPr>
              <a:t> je prvotným záujmom práca s existujúcou databázou a vytvorenie objektového modelu v rámci .NET, ktorý odzrkadľuje túto databázu. Vývojári môžu využívať schopnosti EF na automatické generovanie tried a kódu, ktorý zodpovedá štruktúre databázy.</a:t>
            </a:r>
            <a:endParaRPr lang="en-US" b="0" i="0" dirty="0">
              <a:solidFill>
                <a:srgbClr val="374151"/>
              </a:solidFill>
              <a:effectLst/>
              <a:latin typeface="Söhne"/>
            </a:endParaRPr>
          </a:p>
          <a:p>
            <a:pPr algn="l"/>
            <a:endParaRPr lang="sk-SK" b="0" i="0" dirty="0">
              <a:solidFill>
                <a:srgbClr val="374151"/>
              </a:solidFill>
              <a:effectLst/>
              <a:latin typeface="Söhne"/>
            </a:endParaRPr>
          </a:p>
          <a:p>
            <a:pPr algn="l"/>
            <a:r>
              <a:rPr lang="sk-SK" b="0" i="0" dirty="0">
                <a:solidFill>
                  <a:srgbClr val="374151"/>
                </a:solidFill>
                <a:effectLst/>
                <a:latin typeface="Söhne"/>
              </a:rPr>
              <a:t>Samotný proces môže začať importovaním schémy z databázy pomocou nástrojov Entity </a:t>
            </a:r>
            <a:r>
              <a:rPr lang="sk-SK" b="0" i="0" dirty="0" err="1">
                <a:solidFill>
                  <a:srgbClr val="374151"/>
                </a:solidFill>
                <a:effectLst/>
                <a:latin typeface="Söhne"/>
              </a:rPr>
              <a:t>Framework</a:t>
            </a:r>
            <a:r>
              <a:rPr lang="sk-SK" b="0" i="0" dirty="0">
                <a:solidFill>
                  <a:srgbClr val="374151"/>
                </a:solidFill>
                <a:effectLst/>
                <a:latin typeface="Söhne"/>
              </a:rPr>
              <a:t>, ktoré umožňujú vytvorenie diagramu databázového modelu. Na základe tohto modelu EF potom vygeneruje potrebný kód, vrátane tried pre každú tabuľku v databáze a kontextových tried pre správu pripojenia a manipuláciu s dátami.</a:t>
            </a:r>
          </a:p>
          <a:p>
            <a:pPr algn="l"/>
            <a:endParaRPr lang="en-US" b="0" i="0" dirty="0">
              <a:solidFill>
                <a:srgbClr val="374151"/>
              </a:solidFill>
              <a:effectLst/>
              <a:latin typeface="Söhne"/>
            </a:endParaRPr>
          </a:p>
          <a:p>
            <a:pPr algn="l"/>
            <a:r>
              <a:rPr lang="sk-SK" b="0" i="0" dirty="0">
                <a:solidFill>
                  <a:srgbClr val="374151"/>
                </a:solidFill>
                <a:effectLst/>
                <a:latin typeface="Söhne"/>
              </a:rPr>
              <a:t>Vytvorený .NET model umožňuje vývojárom pracovať s dátami v objektovo orientovanom prostredí, kde každá tabuľka v databáze má svoju reprezentáciu v podobe triedy. Týmto spôsobom je možné využívať výhody objektového programovania pri práci s databázou, a to aj v prípade, že táto databáza existovala pred začatím vývoja aplikácie.</a:t>
            </a:r>
          </a:p>
          <a:p>
            <a:pPr algn="l"/>
            <a:endParaRPr lang="en-US" b="0" i="0" dirty="0">
              <a:solidFill>
                <a:srgbClr val="374151"/>
              </a:solidFill>
              <a:effectLst/>
              <a:latin typeface="Söhne"/>
            </a:endParaRPr>
          </a:p>
          <a:p>
            <a:pPr algn="l"/>
            <a:r>
              <a:rPr lang="sk-SK" b="0" i="0" dirty="0">
                <a:solidFill>
                  <a:srgbClr val="374151"/>
                </a:solidFill>
                <a:effectLst/>
                <a:latin typeface="Söhne"/>
              </a:rPr>
              <a:t>Celkovo vzaté, prístup </a:t>
            </a:r>
            <a:r>
              <a:rPr lang="sk-SK" b="0" i="0" dirty="0" err="1">
                <a:solidFill>
                  <a:srgbClr val="374151"/>
                </a:solidFill>
                <a:effectLst/>
                <a:latin typeface="Söhne"/>
              </a:rPr>
              <a:t>Database</a:t>
            </a:r>
            <a:r>
              <a:rPr lang="sk-SK" b="0" i="0" dirty="0">
                <a:solidFill>
                  <a:srgbClr val="374151"/>
                </a:solidFill>
                <a:effectLst/>
                <a:latin typeface="Söhne"/>
              </a:rPr>
              <a:t> </a:t>
            </a:r>
            <a:r>
              <a:rPr lang="sk-SK" b="0" i="0" dirty="0" err="1">
                <a:solidFill>
                  <a:srgbClr val="374151"/>
                </a:solidFill>
                <a:effectLst/>
                <a:latin typeface="Söhne"/>
              </a:rPr>
              <a:t>First</a:t>
            </a:r>
            <a:r>
              <a:rPr lang="sk-SK" b="0" i="0" dirty="0">
                <a:solidFill>
                  <a:srgbClr val="374151"/>
                </a:solidFill>
                <a:effectLst/>
                <a:latin typeface="Söhne"/>
              </a:rPr>
              <a:t> v Entity </a:t>
            </a:r>
            <a:r>
              <a:rPr lang="sk-SK" b="0" i="0" dirty="0" err="1">
                <a:solidFill>
                  <a:srgbClr val="374151"/>
                </a:solidFill>
                <a:effectLst/>
                <a:latin typeface="Söhne"/>
              </a:rPr>
              <a:t>Framework</a:t>
            </a:r>
            <a:r>
              <a:rPr lang="sk-SK" b="0" i="0" dirty="0">
                <a:solidFill>
                  <a:srgbClr val="374151"/>
                </a:solidFill>
                <a:effectLst/>
                <a:latin typeface="Söhne"/>
              </a:rPr>
              <a:t> umožňuje efektívne integrovať existujúce databázy do .NET prostredia a využívať výhody ORM na zjednodušenie práce s dátami v rámci aplikácie.</a:t>
            </a:r>
          </a:p>
          <a:p>
            <a:endParaRPr lang="sk-SK" dirty="0"/>
          </a:p>
        </p:txBody>
      </p:sp>
      <p:sp>
        <p:nvSpPr>
          <p:cNvPr id="4" name="Zástupný objekt pre číslo snímky 3"/>
          <p:cNvSpPr>
            <a:spLocks noGrp="1"/>
          </p:cNvSpPr>
          <p:nvPr>
            <p:ph type="sldNum" sz="quarter" idx="5"/>
          </p:nvPr>
        </p:nvSpPr>
        <p:spPr/>
        <p:txBody>
          <a:bodyPr/>
          <a:lstStyle/>
          <a:p>
            <a:fld id="{D71D8ADB-2858-44F2-A503-F447CC91AA87}" type="slidenum">
              <a:rPr lang="sk-SK" smtClean="0"/>
              <a:t>16</a:t>
            </a:fld>
            <a:endParaRPr lang="sk-SK"/>
          </a:p>
        </p:txBody>
      </p:sp>
    </p:spTree>
    <p:extLst>
      <p:ext uri="{BB962C8B-B14F-4D97-AF65-F5344CB8AC3E}">
        <p14:creationId xmlns:p14="http://schemas.microsoft.com/office/powerpoint/2010/main" val="2155990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algn="l"/>
            <a:r>
              <a:rPr lang="sk-SK" b="0" i="0" dirty="0">
                <a:solidFill>
                  <a:srgbClr val="374151"/>
                </a:solidFill>
                <a:effectLst/>
                <a:latin typeface="Söhne"/>
              </a:rPr>
              <a:t>Na rozdiel od prístupu </a:t>
            </a:r>
            <a:r>
              <a:rPr lang="sk-SK" b="0" i="0" dirty="0" err="1">
                <a:solidFill>
                  <a:srgbClr val="374151"/>
                </a:solidFill>
                <a:effectLst/>
                <a:latin typeface="Söhne"/>
              </a:rPr>
              <a:t>Database</a:t>
            </a:r>
            <a:r>
              <a:rPr lang="sk-SK" b="0" i="0" dirty="0">
                <a:solidFill>
                  <a:srgbClr val="374151"/>
                </a:solidFill>
                <a:effectLst/>
                <a:latin typeface="Söhne"/>
              </a:rPr>
              <a:t> </a:t>
            </a:r>
            <a:r>
              <a:rPr lang="sk-SK" b="0" i="0" dirty="0" err="1">
                <a:solidFill>
                  <a:srgbClr val="374151"/>
                </a:solidFill>
                <a:effectLst/>
                <a:latin typeface="Söhne"/>
              </a:rPr>
              <a:t>First</a:t>
            </a:r>
            <a:r>
              <a:rPr lang="sk-SK" b="0" i="0" dirty="0">
                <a:solidFill>
                  <a:srgbClr val="374151"/>
                </a:solidFill>
                <a:effectLst/>
                <a:latin typeface="Söhne"/>
              </a:rPr>
              <a:t>, </a:t>
            </a:r>
            <a:r>
              <a:rPr lang="sk-SK" b="1" i="0" dirty="0">
                <a:solidFill>
                  <a:srgbClr val="374151"/>
                </a:solidFill>
                <a:effectLst/>
                <a:latin typeface="Söhne"/>
              </a:rPr>
              <a:t>prístup </a:t>
            </a:r>
            <a:r>
              <a:rPr lang="sk-SK" b="1" i="0" dirty="0" err="1">
                <a:solidFill>
                  <a:srgbClr val="374151"/>
                </a:solidFill>
                <a:effectLst/>
                <a:latin typeface="Söhne"/>
              </a:rPr>
              <a:t>Code</a:t>
            </a:r>
            <a:r>
              <a:rPr lang="sk-SK" b="1" i="0" dirty="0">
                <a:solidFill>
                  <a:srgbClr val="374151"/>
                </a:solidFill>
                <a:effectLst/>
                <a:latin typeface="Söhne"/>
              </a:rPr>
              <a:t> </a:t>
            </a:r>
            <a:r>
              <a:rPr lang="sk-SK" b="1" i="0" dirty="0" err="1">
                <a:solidFill>
                  <a:srgbClr val="374151"/>
                </a:solidFill>
                <a:effectLst/>
                <a:latin typeface="Söhne"/>
              </a:rPr>
              <a:t>First</a:t>
            </a:r>
            <a:r>
              <a:rPr lang="sk-SK" b="1" i="0" dirty="0">
                <a:solidFill>
                  <a:srgbClr val="374151"/>
                </a:solidFill>
                <a:effectLst/>
                <a:latin typeface="Söhne"/>
              </a:rPr>
              <a:t> začína s kódom</a:t>
            </a:r>
            <a:r>
              <a:rPr lang="sk-SK" b="0" i="0" dirty="0">
                <a:solidFill>
                  <a:srgbClr val="374151"/>
                </a:solidFill>
                <a:effectLst/>
                <a:latin typeface="Söhne"/>
              </a:rPr>
              <a:t>. Definujete svoj </a:t>
            </a:r>
            <a:r>
              <a:rPr lang="sk-SK" b="1" i="0" dirty="0">
                <a:solidFill>
                  <a:srgbClr val="374151"/>
                </a:solidFill>
                <a:effectLst/>
                <a:latin typeface="Söhne"/>
              </a:rPr>
              <a:t>model písaním .NET tried, a potom Entity </a:t>
            </a:r>
            <a:r>
              <a:rPr lang="sk-SK" b="1" i="0" dirty="0" err="1">
                <a:solidFill>
                  <a:srgbClr val="374151"/>
                </a:solidFill>
                <a:effectLst/>
                <a:latin typeface="Söhne"/>
              </a:rPr>
              <a:t>Framework</a:t>
            </a:r>
            <a:r>
              <a:rPr lang="sk-SK" b="1" i="0" dirty="0">
                <a:solidFill>
                  <a:srgbClr val="374151"/>
                </a:solidFill>
                <a:effectLst/>
                <a:latin typeface="Söhne"/>
              </a:rPr>
              <a:t> (EF) generuje databázu</a:t>
            </a:r>
            <a:r>
              <a:rPr lang="sk-SK" b="0" i="0" dirty="0">
                <a:solidFill>
                  <a:srgbClr val="374151"/>
                </a:solidFill>
                <a:effectLst/>
                <a:latin typeface="Söhne"/>
              </a:rPr>
              <a:t>, ktorá korešponduje s vaším modelom.</a:t>
            </a:r>
            <a:endParaRPr lang="en-US" b="0" i="0" dirty="0">
              <a:solidFill>
                <a:srgbClr val="374151"/>
              </a:solidFill>
              <a:effectLst/>
              <a:latin typeface="Söhne"/>
            </a:endParaRPr>
          </a:p>
          <a:p>
            <a:pPr algn="l"/>
            <a:endParaRPr lang="sk-SK" b="0" i="0" dirty="0">
              <a:solidFill>
                <a:srgbClr val="374151"/>
              </a:solidFill>
              <a:effectLst/>
              <a:latin typeface="Söhne"/>
            </a:endParaRPr>
          </a:p>
          <a:p>
            <a:pPr algn="l"/>
            <a:r>
              <a:rPr lang="sk-SK" b="0" i="0" dirty="0">
                <a:solidFill>
                  <a:srgbClr val="374151"/>
                </a:solidFill>
                <a:effectLst/>
                <a:latin typeface="Söhne"/>
              </a:rPr>
              <a:t>Pri použití prístupu </a:t>
            </a:r>
            <a:r>
              <a:rPr lang="sk-SK" b="0" i="0" dirty="0" err="1">
                <a:solidFill>
                  <a:srgbClr val="374151"/>
                </a:solidFill>
                <a:effectLst/>
                <a:latin typeface="Söhne"/>
              </a:rPr>
              <a:t>Code</a:t>
            </a:r>
            <a:r>
              <a:rPr lang="sk-SK" b="0" i="0" dirty="0">
                <a:solidFill>
                  <a:srgbClr val="374151"/>
                </a:solidFill>
                <a:effectLst/>
                <a:latin typeface="Söhne"/>
              </a:rPr>
              <a:t> </a:t>
            </a:r>
            <a:r>
              <a:rPr lang="sk-SK" b="0" i="0" dirty="0" err="1">
                <a:solidFill>
                  <a:srgbClr val="374151"/>
                </a:solidFill>
                <a:effectLst/>
                <a:latin typeface="Söhne"/>
              </a:rPr>
              <a:t>First</a:t>
            </a:r>
            <a:r>
              <a:rPr lang="sk-SK" b="0" i="0" dirty="0">
                <a:solidFill>
                  <a:srgbClr val="374151"/>
                </a:solidFill>
                <a:effectLst/>
                <a:latin typeface="Söhne"/>
              </a:rPr>
              <a:t> je </a:t>
            </a:r>
            <a:r>
              <a:rPr lang="sk-SK" b="1" i="0" dirty="0">
                <a:solidFill>
                  <a:srgbClr val="374151"/>
                </a:solidFill>
                <a:effectLst/>
                <a:latin typeface="Söhne"/>
              </a:rPr>
              <a:t>primárnym záujmom definícia modelu pomocou kódu, a nie práca s existujúcou databázou</a:t>
            </a:r>
            <a:r>
              <a:rPr lang="sk-SK" b="0" i="0" dirty="0">
                <a:solidFill>
                  <a:srgbClr val="374151"/>
                </a:solidFill>
                <a:effectLst/>
                <a:latin typeface="Söhne"/>
              </a:rPr>
              <a:t>. Vývojári môžu vytvoriť svoj model pomocou .NET tried, ktoré reprezentujú </a:t>
            </a:r>
            <a:r>
              <a:rPr lang="sk-SK" b="0" i="0" dirty="0" err="1">
                <a:solidFill>
                  <a:srgbClr val="374151"/>
                </a:solidFill>
                <a:effectLst/>
                <a:latin typeface="Söhne"/>
              </a:rPr>
              <a:t>entitny</a:t>
            </a:r>
            <a:r>
              <a:rPr lang="sk-SK" b="0" i="0" dirty="0">
                <a:solidFill>
                  <a:srgbClr val="374151"/>
                </a:solidFill>
                <a:effectLst/>
                <a:latin typeface="Söhne"/>
              </a:rPr>
              <a:t> a vzťahy medzi nimi. Tieto triedy môžu obsahovať vlastnosti, metódy a anotácie, ktoré špecifikujú, ako by mal byť model mapovaný na databázovú štruktúru.</a:t>
            </a:r>
          </a:p>
          <a:p>
            <a:pPr algn="l"/>
            <a:endParaRPr lang="en-US" b="0" i="0" dirty="0">
              <a:solidFill>
                <a:srgbClr val="374151"/>
              </a:solidFill>
              <a:effectLst/>
              <a:latin typeface="Söhne"/>
            </a:endParaRPr>
          </a:p>
          <a:p>
            <a:pPr algn="l"/>
            <a:r>
              <a:rPr lang="sk-SK" b="0" i="0" dirty="0">
                <a:solidFill>
                  <a:srgbClr val="374151"/>
                </a:solidFill>
                <a:effectLst/>
                <a:latin typeface="Söhne"/>
              </a:rPr>
              <a:t>Po definícii modelu EF umožňuje vývojárom vygenerovať alebo aktualizovať databázu na základe tohto modelu. To znamená, že samotný kód definuje štruktúru databázy, a nie naopak. </a:t>
            </a:r>
            <a:r>
              <a:rPr lang="sk-SK" b="1" i="0" dirty="0">
                <a:solidFill>
                  <a:srgbClr val="374151"/>
                </a:solidFill>
                <a:effectLst/>
                <a:latin typeface="Söhne"/>
              </a:rPr>
              <a:t>EF môže automaticky vytvoriť databázové tabuľky, primárne a cudzie kľúče, a ďalšie prvky databázovej schémy</a:t>
            </a:r>
            <a:r>
              <a:rPr lang="sk-SK" b="0" i="0" dirty="0">
                <a:solidFill>
                  <a:srgbClr val="374151"/>
                </a:solidFill>
                <a:effectLst/>
                <a:latin typeface="Söhne"/>
              </a:rPr>
              <a:t>.</a:t>
            </a:r>
          </a:p>
          <a:p>
            <a:pPr algn="l"/>
            <a:endParaRPr lang="en-US" b="0" i="0" dirty="0">
              <a:solidFill>
                <a:srgbClr val="374151"/>
              </a:solidFill>
              <a:effectLst/>
              <a:latin typeface="Söhne"/>
            </a:endParaRPr>
          </a:p>
          <a:p>
            <a:pPr algn="l"/>
            <a:r>
              <a:rPr lang="sk-SK" b="0" i="0" dirty="0">
                <a:solidFill>
                  <a:srgbClr val="374151"/>
                </a:solidFill>
                <a:effectLst/>
                <a:latin typeface="Söhne"/>
              </a:rPr>
              <a:t>Prístup </a:t>
            </a:r>
            <a:r>
              <a:rPr lang="sk-SK" b="0" i="0" dirty="0" err="1">
                <a:solidFill>
                  <a:srgbClr val="374151"/>
                </a:solidFill>
                <a:effectLst/>
                <a:latin typeface="Söhne"/>
              </a:rPr>
              <a:t>Code</a:t>
            </a:r>
            <a:r>
              <a:rPr lang="sk-SK" b="0" i="0" dirty="0">
                <a:solidFill>
                  <a:srgbClr val="374151"/>
                </a:solidFill>
                <a:effectLst/>
                <a:latin typeface="Söhne"/>
              </a:rPr>
              <a:t> </a:t>
            </a:r>
            <a:r>
              <a:rPr lang="sk-SK" b="0" i="0" dirty="0" err="1">
                <a:solidFill>
                  <a:srgbClr val="374151"/>
                </a:solidFill>
                <a:effectLst/>
                <a:latin typeface="Söhne"/>
              </a:rPr>
              <a:t>First</a:t>
            </a:r>
            <a:r>
              <a:rPr lang="sk-SK" b="0" i="0" dirty="0">
                <a:solidFill>
                  <a:srgbClr val="374151"/>
                </a:solidFill>
                <a:effectLst/>
                <a:latin typeface="Söhne"/>
              </a:rPr>
              <a:t> ponúka vývojárom vyššiu flexibilitu a kontrolu nad modelom a štruktúrou databázy. Taktiež umožňuje ľahké sledovanie zmien v modeli pomocou migrácií databázy. Keď vývojár mení model (napríklad pridáva alebo odstraňuje </a:t>
            </a:r>
            <a:r>
              <a:rPr lang="sk-SK" b="0" i="0" dirty="0" err="1">
                <a:solidFill>
                  <a:srgbClr val="374151"/>
                </a:solidFill>
                <a:effectLst/>
                <a:latin typeface="Söhne"/>
              </a:rPr>
              <a:t>entitny</a:t>
            </a:r>
            <a:r>
              <a:rPr lang="sk-SK" b="0" i="0" dirty="0">
                <a:solidFill>
                  <a:srgbClr val="374151"/>
                </a:solidFill>
                <a:effectLst/>
                <a:latin typeface="Söhne"/>
              </a:rPr>
              <a:t> alebo mení vzťahy), </a:t>
            </a:r>
            <a:r>
              <a:rPr lang="sk-SK" b="1" i="0" dirty="0">
                <a:solidFill>
                  <a:srgbClr val="374151"/>
                </a:solidFill>
                <a:effectLst/>
                <a:latin typeface="Söhne"/>
              </a:rPr>
              <a:t>EF môže automaticky vygenerovať migrácie</a:t>
            </a:r>
            <a:r>
              <a:rPr lang="sk-SK" b="0" i="0" dirty="0">
                <a:solidFill>
                  <a:srgbClr val="374151"/>
                </a:solidFill>
                <a:effectLst/>
                <a:latin typeface="Söhne"/>
              </a:rPr>
              <a:t>, ktoré aktualizujú databázu na základe týchto zmien.</a:t>
            </a:r>
          </a:p>
          <a:p>
            <a:pPr algn="l"/>
            <a:endParaRPr lang="en-US" b="0" i="0" dirty="0">
              <a:solidFill>
                <a:srgbClr val="374151"/>
              </a:solidFill>
              <a:effectLst/>
              <a:latin typeface="Söhne"/>
            </a:endParaRPr>
          </a:p>
          <a:p>
            <a:pPr algn="l"/>
            <a:r>
              <a:rPr lang="sk-SK" b="0" i="0" dirty="0">
                <a:solidFill>
                  <a:srgbClr val="374151"/>
                </a:solidFill>
                <a:effectLst/>
                <a:latin typeface="Söhne"/>
              </a:rPr>
              <a:t>Celkovo vzaté, prístup </a:t>
            </a:r>
            <a:r>
              <a:rPr lang="sk-SK" b="0" i="0" dirty="0" err="1">
                <a:solidFill>
                  <a:srgbClr val="374151"/>
                </a:solidFill>
                <a:effectLst/>
                <a:latin typeface="Söhne"/>
              </a:rPr>
              <a:t>Code</a:t>
            </a:r>
            <a:r>
              <a:rPr lang="sk-SK" b="0" i="0" dirty="0">
                <a:solidFill>
                  <a:srgbClr val="374151"/>
                </a:solidFill>
                <a:effectLst/>
                <a:latin typeface="Söhne"/>
              </a:rPr>
              <a:t> </a:t>
            </a:r>
            <a:r>
              <a:rPr lang="sk-SK" b="0" i="0" dirty="0" err="1">
                <a:solidFill>
                  <a:srgbClr val="374151"/>
                </a:solidFill>
                <a:effectLst/>
                <a:latin typeface="Söhne"/>
              </a:rPr>
              <a:t>First</a:t>
            </a:r>
            <a:r>
              <a:rPr lang="sk-SK" b="0" i="0" dirty="0">
                <a:solidFill>
                  <a:srgbClr val="374151"/>
                </a:solidFill>
                <a:effectLst/>
                <a:latin typeface="Söhne"/>
              </a:rPr>
              <a:t> v Entity </a:t>
            </a:r>
            <a:r>
              <a:rPr lang="sk-SK" b="0" i="0" dirty="0" err="1">
                <a:solidFill>
                  <a:srgbClr val="374151"/>
                </a:solidFill>
                <a:effectLst/>
                <a:latin typeface="Söhne"/>
              </a:rPr>
              <a:t>Framework</a:t>
            </a:r>
            <a:r>
              <a:rPr lang="sk-SK" b="0" i="0" dirty="0">
                <a:solidFill>
                  <a:srgbClr val="374151"/>
                </a:solidFill>
                <a:effectLst/>
                <a:latin typeface="Söhne"/>
              </a:rPr>
              <a:t> umožňuje vývojárom flexibilne definovať a spravovať modely a databázové schémy priamo pomocou kódu, čo uľahčuje vývoj a údržbu aplikácií.</a:t>
            </a:r>
          </a:p>
          <a:p>
            <a:endParaRPr lang="en-US" dirty="0"/>
          </a:p>
        </p:txBody>
      </p:sp>
      <p:sp>
        <p:nvSpPr>
          <p:cNvPr id="4" name="Zástupný objekt pre číslo snímky 3"/>
          <p:cNvSpPr>
            <a:spLocks noGrp="1"/>
          </p:cNvSpPr>
          <p:nvPr>
            <p:ph type="sldNum" sz="quarter" idx="5"/>
          </p:nvPr>
        </p:nvSpPr>
        <p:spPr/>
        <p:txBody>
          <a:bodyPr/>
          <a:lstStyle/>
          <a:p>
            <a:fld id="{D71D8ADB-2858-44F2-A503-F447CC91AA87}" type="slidenum">
              <a:rPr lang="sk-SK" smtClean="0"/>
              <a:t>17</a:t>
            </a:fld>
            <a:endParaRPr lang="sk-SK"/>
          </a:p>
        </p:txBody>
      </p:sp>
    </p:spTree>
    <p:extLst>
      <p:ext uri="{BB962C8B-B14F-4D97-AF65-F5344CB8AC3E}">
        <p14:creationId xmlns:p14="http://schemas.microsoft.com/office/powerpoint/2010/main" val="3423931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5"/>
          </p:nvPr>
        </p:nvSpPr>
        <p:spPr/>
        <p:txBody>
          <a:bodyPr/>
          <a:lstStyle/>
          <a:p>
            <a:fld id="{D71D8ADB-2858-44F2-A503-F447CC91AA87}" type="slidenum">
              <a:rPr lang="sk-SK" smtClean="0"/>
              <a:t>22</a:t>
            </a:fld>
            <a:endParaRPr lang="sk-SK"/>
          </a:p>
        </p:txBody>
      </p:sp>
    </p:spTree>
    <p:extLst>
      <p:ext uri="{BB962C8B-B14F-4D97-AF65-F5344CB8AC3E}">
        <p14:creationId xmlns:p14="http://schemas.microsoft.com/office/powerpoint/2010/main" val="1628503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b="0" i="0" dirty="0">
                <a:solidFill>
                  <a:srgbClr val="0F0F0F"/>
                </a:solidFill>
                <a:effectLst/>
                <a:latin typeface="Söhne"/>
              </a:rPr>
              <a:t>Adresár „</a:t>
            </a:r>
            <a:r>
              <a:rPr lang="sk-SK" b="0" i="0" dirty="0" err="1">
                <a:solidFill>
                  <a:srgbClr val="0F0F0F"/>
                </a:solidFill>
                <a:effectLst/>
                <a:latin typeface="Söhne"/>
              </a:rPr>
              <a:t>Models</a:t>
            </a:r>
            <a:r>
              <a:rPr lang="sk-SK" b="0" i="0" dirty="0">
                <a:solidFill>
                  <a:srgbClr val="0F0F0F"/>
                </a:solidFill>
                <a:effectLst/>
                <a:latin typeface="Söhne"/>
              </a:rPr>
              <a:t>“ obsahuje triedy, ktoré definujú objekty a logiku pre interakciu s databázou alebo položkami dát. </a:t>
            </a:r>
            <a:endParaRPr lang="en-US" b="0" i="0" dirty="0">
              <a:solidFill>
                <a:srgbClr val="0F0F0F"/>
              </a:solidFill>
              <a:effectLst/>
              <a:latin typeface="Söhne"/>
            </a:endParaRPr>
          </a:p>
          <a:p>
            <a:endParaRPr lang="en-US" b="0" i="0" dirty="0">
              <a:solidFill>
                <a:srgbClr val="0F0F0F"/>
              </a:solidFill>
              <a:effectLst/>
              <a:latin typeface="Söhne"/>
            </a:endParaRPr>
          </a:p>
          <a:p>
            <a:r>
              <a:rPr lang="sk-SK" b="0" i="0" dirty="0">
                <a:solidFill>
                  <a:srgbClr val="0F0F0F"/>
                </a:solidFill>
                <a:effectLst/>
                <a:latin typeface="Söhne"/>
              </a:rPr>
              <a:t>Zahŕňa verejné vlastnosti, ktoré budú aplikáciou použité na uchovávanie a manipuláciu s dátami aplikácie. Model sa používa jak </a:t>
            </a:r>
            <a:r>
              <a:rPr lang="sk-SK" b="0" i="0" dirty="0" err="1">
                <a:solidFill>
                  <a:srgbClr val="0F0F0F"/>
                </a:solidFill>
                <a:effectLst/>
                <a:latin typeface="Söhne"/>
              </a:rPr>
              <a:t>Controllerom</a:t>
            </a:r>
            <a:r>
              <a:rPr lang="sk-SK" b="0" i="0" dirty="0">
                <a:solidFill>
                  <a:srgbClr val="0F0F0F"/>
                </a:solidFill>
                <a:effectLst/>
                <a:latin typeface="Söhne"/>
              </a:rPr>
              <a:t>, tak aj </a:t>
            </a:r>
            <a:r>
              <a:rPr lang="sk-SK" b="0" i="0" dirty="0" err="1">
                <a:solidFill>
                  <a:srgbClr val="0F0F0F"/>
                </a:solidFill>
                <a:effectLst/>
                <a:latin typeface="Söhne"/>
              </a:rPr>
              <a:t>Viewom</a:t>
            </a:r>
            <a:r>
              <a:rPr lang="sk-SK" b="0" i="0" dirty="0">
                <a:solidFill>
                  <a:srgbClr val="0F0F0F"/>
                </a:solidFill>
                <a:effectLst/>
                <a:latin typeface="Söhne"/>
              </a:rPr>
              <a:t> na úpravu a zobrazenie. </a:t>
            </a:r>
            <a:endParaRPr lang="en-US" b="0" i="0" dirty="0">
              <a:solidFill>
                <a:srgbClr val="0F0F0F"/>
              </a:solidFill>
              <a:effectLst/>
              <a:latin typeface="Söhne"/>
            </a:endParaRPr>
          </a:p>
          <a:p>
            <a:endParaRPr lang="en-US" b="0" i="0" dirty="0">
              <a:solidFill>
                <a:srgbClr val="0F0F0F"/>
              </a:solidFill>
              <a:effectLst/>
              <a:latin typeface="Söhne"/>
            </a:endParaRPr>
          </a:p>
          <a:p>
            <a:r>
              <a:rPr lang="sk-SK" b="0" i="0" dirty="0">
                <a:solidFill>
                  <a:srgbClr val="0F0F0F"/>
                </a:solidFill>
                <a:effectLst/>
                <a:latin typeface="Söhne"/>
              </a:rPr>
              <a:t>Vždy je lepšie umiestniť triedy modelu do samostatného projektu knižnice tried.</a:t>
            </a:r>
            <a:endParaRPr lang="sk-SK" dirty="0"/>
          </a:p>
        </p:txBody>
      </p:sp>
      <p:sp>
        <p:nvSpPr>
          <p:cNvPr id="4" name="Zástupný objekt pre číslo snímky 3"/>
          <p:cNvSpPr>
            <a:spLocks noGrp="1"/>
          </p:cNvSpPr>
          <p:nvPr>
            <p:ph type="sldNum" sz="quarter" idx="5"/>
          </p:nvPr>
        </p:nvSpPr>
        <p:spPr/>
        <p:txBody>
          <a:bodyPr/>
          <a:lstStyle/>
          <a:p>
            <a:fld id="{D71D8ADB-2858-44F2-A503-F447CC91AA87}" type="slidenum">
              <a:rPr lang="sk-SK" smtClean="0"/>
              <a:t>23</a:t>
            </a:fld>
            <a:endParaRPr lang="sk-SK"/>
          </a:p>
        </p:txBody>
      </p:sp>
    </p:spTree>
    <p:extLst>
      <p:ext uri="{BB962C8B-B14F-4D97-AF65-F5344CB8AC3E}">
        <p14:creationId xmlns:p14="http://schemas.microsoft.com/office/powerpoint/2010/main" val="282142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algn="l"/>
            <a:r>
              <a:rPr lang="sk-SK" b="1" i="0" dirty="0">
                <a:effectLst/>
                <a:latin typeface="Söhne"/>
              </a:rPr>
              <a:t>Klient</a:t>
            </a:r>
            <a:r>
              <a:rPr lang="sk-SK" b="0" i="0" dirty="0">
                <a:effectLst/>
                <a:latin typeface="Söhne"/>
              </a:rPr>
              <a:t> - klient je osoba alebo softvér, ktorý používa API. Môže to byť vývojár, </a:t>
            </a:r>
            <a:r>
              <a:rPr lang="sk-SK" b="1" i="0" dirty="0">
                <a:effectLst/>
                <a:latin typeface="Söhne"/>
              </a:rPr>
              <a:t>napríklad vy ako vývojár, ktorý môže používať Twitter API na čítanie a zápis dát z Twitteru, vytvorenie nového </a:t>
            </a:r>
            <a:r>
              <a:rPr lang="sk-SK" b="1" i="0" dirty="0" err="1">
                <a:effectLst/>
                <a:latin typeface="Söhne"/>
              </a:rPr>
              <a:t>tweetu</a:t>
            </a:r>
            <a:r>
              <a:rPr lang="sk-SK" b="1" i="0" dirty="0">
                <a:effectLst/>
                <a:latin typeface="Söhne"/>
              </a:rPr>
              <a:t> </a:t>
            </a:r>
            <a:r>
              <a:rPr lang="sk-SK" b="0" i="0" dirty="0">
                <a:effectLst/>
                <a:latin typeface="Söhne"/>
              </a:rPr>
              <a:t>a vykonanie ďalších akcií v programe, ktorý píšete. Váš program zavolá API Twitteru. </a:t>
            </a:r>
            <a:r>
              <a:rPr lang="sk-SK" b="1" i="0" dirty="0">
                <a:effectLst/>
                <a:latin typeface="Söhne"/>
              </a:rPr>
              <a:t>Klientom môže byť aj webový prehliadač</a:t>
            </a:r>
            <a:r>
              <a:rPr lang="sk-SK" b="0" i="0" dirty="0">
                <a:effectLst/>
                <a:latin typeface="Söhne"/>
              </a:rPr>
              <a:t>. Keď navštívite webovú stránku Twitteru, váš prehliadač je klient, ktorý volá Twitter API a používa vrátené dáta na vykreslenie informácií na obrazovku.</a:t>
            </a:r>
          </a:p>
          <a:p>
            <a:pPr algn="l"/>
            <a:endParaRPr lang="en-US" b="0" i="0" dirty="0">
              <a:effectLst/>
              <a:latin typeface="Söhne"/>
            </a:endParaRPr>
          </a:p>
          <a:p>
            <a:pPr algn="l"/>
            <a:r>
              <a:rPr lang="sk-SK" b="1" i="0" dirty="0">
                <a:effectLst/>
                <a:latin typeface="Söhne"/>
              </a:rPr>
              <a:t>Zdroj</a:t>
            </a:r>
            <a:r>
              <a:rPr lang="sk-SK" b="0" i="0" dirty="0">
                <a:effectLst/>
                <a:latin typeface="Söhne"/>
              </a:rPr>
              <a:t> - zdrojom môže byť </a:t>
            </a:r>
            <a:r>
              <a:rPr lang="sk-SK" b="1" i="0" dirty="0">
                <a:effectLst/>
                <a:latin typeface="Söhne"/>
              </a:rPr>
              <a:t>akýkoľvek objekt, o ktorom API môže poskytnúť informácie</a:t>
            </a:r>
            <a:r>
              <a:rPr lang="sk-SK" b="0" i="0" dirty="0">
                <a:effectLst/>
                <a:latin typeface="Söhne"/>
              </a:rPr>
              <a:t>. V API Instagramu môže byť </a:t>
            </a:r>
            <a:r>
              <a:rPr lang="sk-SK" b="1" i="0" dirty="0">
                <a:effectLst/>
                <a:latin typeface="Söhne"/>
              </a:rPr>
              <a:t>zdrojom napríklad používateľ, fotografia, </a:t>
            </a:r>
            <a:r>
              <a:rPr lang="sk-SK" b="1" i="0" dirty="0" err="1">
                <a:effectLst/>
                <a:latin typeface="Söhne"/>
              </a:rPr>
              <a:t>hashtag</a:t>
            </a:r>
            <a:r>
              <a:rPr lang="sk-SK" b="0" i="0" dirty="0">
                <a:effectLst/>
                <a:latin typeface="Söhne"/>
              </a:rPr>
              <a:t>. Každý zdroj má jedinečný identifikátor. Identifikátor môže byť názov alebo číslo.</a:t>
            </a:r>
          </a:p>
          <a:p>
            <a:endParaRPr lang="sk-SK" dirty="0"/>
          </a:p>
        </p:txBody>
      </p:sp>
      <p:sp>
        <p:nvSpPr>
          <p:cNvPr id="4" name="Zástupný objekt pre číslo snímky 3"/>
          <p:cNvSpPr>
            <a:spLocks noGrp="1"/>
          </p:cNvSpPr>
          <p:nvPr>
            <p:ph type="sldNum" sz="quarter" idx="5"/>
          </p:nvPr>
        </p:nvSpPr>
        <p:spPr/>
        <p:txBody>
          <a:bodyPr/>
          <a:lstStyle/>
          <a:p>
            <a:fld id="{D71D8ADB-2858-44F2-A503-F447CC91AA87}" type="slidenum">
              <a:rPr lang="sk-SK" smtClean="0"/>
              <a:t>26</a:t>
            </a:fld>
            <a:endParaRPr lang="sk-SK"/>
          </a:p>
        </p:txBody>
      </p:sp>
    </p:spTree>
    <p:extLst>
      <p:ext uri="{BB962C8B-B14F-4D97-AF65-F5344CB8AC3E}">
        <p14:creationId xmlns:p14="http://schemas.microsoft.com/office/powerpoint/2010/main" val="756985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algn="l"/>
            <a:r>
              <a:rPr lang="sk-SK" b="1" i="0" dirty="0">
                <a:effectLst/>
                <a:latin typeface="Söhne"/>
              </a:rPr>
              <a:t>Webové API </a:t>
            </a:r>
            <a:r>
              <a:rPr lang="sk-SK" b="0" i="0" dirty="0">
                <a:effectLst/>
                <a:latin typeface="Söhne"/>
              </a:rPr>
              <a:t>založené na kontroléroch pozostáva </a:t>
            </a:r>
            <a:r>
              <a:rPr lang="sk-SK" b="1" i="0" dirty="0">
                <a:effectLst/>
                <a:latin typeface="Söhne"/>
              </a:rPr>
              <a:t>z jedného alebo viacerých tried kontrolérov, ktoré dedia z </a:t>
            </a:r>
            <a:r>
              <a:rPr lang="sk-SK" b="1" i="0" dirty="0" err="1">
                <a:effectLst/>
                <a:latin typeface="Söhne"/>
              </a:rPr>
              <a:t>ControllerBase</a:t>
            </a:r>
            <a:r>
              <a:rPr lang="sk-SK" b="0" i="0" dirty="0">
                <a:effectLst/>
                <a:latin typeface="Söhne"/>
              </a:rPr>
              <a:t>. </a:t>
            </a:r>
            <a:endParaRPr lang="en-US" b="0" i="0" dirty="0">
              <a:effectLst/>
              <a:latin typeface="Söhne"/>
            </a:endParaRPr>
          </a:p>
          <a:p>
            <a:pPr algn="l"/>
            <a:endParaRPr lang="en-US" b="0" i="0" dirty="0">
              <a:effectLst/>
              <a:latin typeface="Söhne"/>
            </a:endParaRPr>
          </a:p>
          <a:p>
            <a:pPr algn="l"/>
            <a:r>
              <a:rPr lang="sk-SK" b="0" i="0" dirty="0">
                <a:effectLst/>
                <a:latin typeface="Söhne"/>
              </a:rPr>
              <a:t>Vzorový projekt webového API poskytuje štartovací kontrolér:</a:t>
            </a:r>
            <a:endParaRPr lang="en-US" b="0" i="0" dirty="0">
              <a:effectLst/>
              <a:latin typeface="Söhne"/>
            </a:endParaRPr>
          </a:p>
          <a:p>
            <a:pPr algn="l"/>
            <a:endParaRPr lang="sk-SK" b="0" i="0" dirty="0">
              <a:effectLst/>
              <a:latin typeface="Söhne"/>
            </a:endParaRPr>
          </a:p>
          <a:p>
            <a:pPr algn="l"/>
            <a:r>
              <a:rPr lang="sk-SK" b="0" i="0" dirty="0" err="1">
                <a:effectLst/>
                <a:latin typeface="Söhne"/>
              </a:rPr>
              <a:t>Kontroléry</a:t>
            </a:r>
            <a:r>
              <a:rPr lang="sk-SK" b="0" i="0" dirty="0">
                <a:effectLst/>
                <a:latin typeface="Söhne"/>
              </a:rPr>
              <a:t> webového API by zvyčajne mali dediť z triedy </a:t>
            </a:r>
            <a:r>
              <a:rPr lang="sk-SK" b="1" i="0" dirty="0" err="1">
                <a:effectLst/>
                <a:latin typeface="Söhne"/>
              </a:rPr>
              <a:t>ControllerBase</a:t>
            </a:r>
            <a:r>
              <a:rPr lang="sk-SK" b="1" i="0" dirty="0">
                <a:effectLst/>
                <a:latin typeface="Söhne"/>
              </a:rPr>
              <a:t> a nie z </a:t>
            </a:r>
            <a:r>
              <a:rPr lang="sk-SK" b="1" i="0" dirty="0" err="1">
                <a:effectLst/>
                <a:latin typeface="Söhne"/>
              </a:rPr>
              <a:t>Controller</a:t>
            </a:r>
            <a:r>
              <a:rPr lang="sk-SK" b="0" i="0" dirty="0">
                <a:effectLst/>
                <a:latin typeface="Söhne"/>
              </a:rPr>
              <a:t>. Trieda </a:t>
            </a:r>
            <a:r>
              <a:rPr lang="sk-SK" b="0" i="0" dirty="0" err="1">
                <a:effectLst/>
                <a:latin typeface="Söhne"/>
              </a:rPr>
              <a:t>Controller</a:t>
            </a:r>
            <a:r>
              <a:rPr lang="sk-SK" b="0" i="0" dirty="0">
                <a:effectLst/>
                <a:latin typeface="Söhne"/>
              </a:rPr>
              <a:t> dedí </a:t>
            </a:r>
            <a:r>
              <a:rPr lang="sk-SK" b="1" i="0" dirty="0">
                <a:effectLst/>
                <a:latin typeface="Söhne"/>
              </a:rPr>
              <a:t>z </a:t>
            </a:r>
            <a:r>
              <a:rPr lang="sk-SK" b="1" i="0" dirty="0" err="1">
                <a:effectLst/>
                <a:latin typeface="Söhne"/>
              </a:rPr>
              <a:t>ControllerBase</a:t>
            </a:r>
            <a:r>
              <a:rPr lang="sk-SK" b="1" i="0" dirty="0">
                <a:effectLst/>
                <a:latin typeface="Söhne"/>
              </a:rPr>
              <a:t> a pridáva podporu pre zobrazenia, takže je určená pre spracovanie webových stránok, nie požiadaviek webového API</a:t>
            </a:r>
            <a:r>
              <a:rPr lang="sk-SK" b="0" i="0" dirty="0">
                <a:effectLst/>
                <a:latin typeface="Söhne"/>
              </a:rPr>
              <a:t>. Ak ten istý kontrolér musí podporovať zobrazenia a webové API, je vhodné dediť z triedy </a:t>
            </a:r>
            <a:r>
              <a:rPr lang="sk-SK" b="0" i="0" dirty="0" err="1">
                <a:effectLst/>
                <a:latin typeface="Söhne"/>
              </a:rPr>
              <a:t>Controller</a:t>
            </a:r>
            <a:r>
              <a:rPr lang="sk-SK" b="0" i="0" dirty="0">
                <a:effectLst/>
                <a:latin typeface="Söhne"/>
              </a:rPr>
              <a:t>.</a:t>
            </a:r>
          </a:p>
          <a:p>
            <a:endParaRPr lang="sk-SK" dirty="0"/>
          </a:p>
        </p:txBody>
      </p:sp>
      <p:sp>
        <p:nvSpPr>
          <p:cNvPr id="4" name="Zástupný objekt pre číslo snímky 3"/>
          <p:cNvSpPr>
            <a:spLocks noGrp="1"/>
          </p:cNvSpPr>
          <p:nvPr>
            <p:ph type="sldNum" sz="quarter" idx="5"/>
          </p:nvPr>
        </p:nvSpPr>
        <p:spPr/>
        <p:txBody>
          <a:bodyPr/>
          <a:lstStyle/>
          <a:p>
            <a:fld id="{D71D8ADB-2858-44F2-A503-F447CC91AA87}" type="slidenum">
              <a:rPr lang="sk-SK" smtClean="0"/>
              <a:t>28</a:t>
            </a:fld>
            <a:endParaRPr lang="sk-SK"/>
          </a:p>
        </p:txBody>
      </p:sp>
    </p:spTree>
    <p:extLst>
      <p:ext uri="{BB962C8B-B14F-4D97-AF65-F5344CB8AC3E}">
        <p14:creationId xmlns:p14="http://schemas.microsoft.com/office/powerpoint/2010/main" val="12020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5"/>
          </p:nvPr>
        </p:nvSpPr>
        <p:spPr/>
        <p:txBody>
          <a:bodyPr/>
          <a:lstStyle/>
          <a:p>
            <a:fld id="{D71D8ADB-2858-44F2-A503-F447CC91AA87}" type="slidenum">
              <a:rPr lang="sk-SK" smtClean="0"/>
              <a:t>29</a:t>
            </a:fld>
            <a:endParaRPr lang="sk-SK"/>
          </a:p>
        </p:txBody>
      </p:sp>
    </p:spTree>
    <p:extLst>
      <p:ext uri="{BB962C8B-B14F-4D97-AF65-F5344CB8AC3E}">
        <p14:creationId xmlns:p14="http://schemas.microsoft.com/office/powerpoint/2010/main" val="2169879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dirty="0"/>
              <a:t>.NET je platforma pre </a:t>
            </a:r>
            <a:r>
              <a:rPr lang="sk-SK" dirty="0" err="1"/>
              <a:t>vytvráranie</a:t>
            </a:r>
            <a:r>
              <a:rPr lang="sk-SK" dirty="0"/>
              <a:t> rôznych typov aplikácií</a:t>
            </a:r>
          </a:p>
          <a:p>
            <a:endParaRPr lang="sk-SK" dirty="0"/>
          </a:p>
          <a:p>
            <a:r>
              <a:rPr lang="sk-SK" dirty="0" err="1"/>
              <a:t>Aky</a:t>
            </a:r>
            <a:r>
              <a:rPr lang="sk-SK" dirty="0"/>
              <a:t> typ </a:t>
            </a:r>
            <a:r>
              <a:rPr lang="sk-SK" dirty="0" err="1"/>
              <a:t>aplikacii</a:t>
            </a:r>
            <a:r>
              <a:rPr lang="sk-SK" dirty="0"/>
              <a:t> </a:t>
            </a:r>
            <a:r>
              <a:rPr lang="sk-SK" dirty="0" err="1"/>
              <a:t>vytvrate</a:t>
            </a:r>
            <a:r>
              <a:rPr lang="sk-SK" dirty="0"/>
              <a:t> vy?</a:t>
            </a:r>
          </a:p>
        </p:txBody>
      </p:sp>
      <p:sp>
        <p:nvSpPr>
          <p:cNvPr id="4" name="Zástupný objekt pre číslo snímky 3"/>
          <p:cNvSpPr>
            <a:spLocks noGrp="1"/>
          </p:cNvSpPr>
          <p:nvPr>
            <p:ph type="sldNum" sz="quarter" idx="5"/>
          </p:nvPr>
        </p:nvSpPr>
        <p:spPr/>
        <p:txBody>
          <a:bodyPr/>
          <a:lstStyle/>
          <a:p>
            <a:fld id="{D71D8ADB-2858-44F2-A503-F447CC91AA87}" type="slidenum">
              <a:rPr lang="sk-SK" smtClean="0"/>
              <a:t>2</a:t>
            </a:fld>
            <a:endParaRPr lang="sk-SK"/>
          </a:p>
        </p:txBody>
      </p:sp>
    </p:spTree>
    <p:extLst>
      <p:ext uri="{BB962C8B-B14F-4D97-AF65-F5344CB8AC3E}">
        <p14:creationId xmlns:p14="http://schemas.microsoft.com/office/powerpoint/2010/main" val="3006772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5"/>
          </p:nvPr>
        </p:nvSpPr>
        <p:spPr/>
        <p:txBody>
          <a:bodyPr/>
          <a:lstStyle/>
          <a:p>
            <a:fld id="{D71D8ADB-2858-44F2-A503-F447CC91AA87}" type="slidenum">
              <a:rPr lang="sk-SK" smtClean="0"/>
              <a:t>30</a:t>
            </a:fld>
            <a:endParaRPr lang="sk-SK"/>
          </a:p>
        </p:txBody>
      </p:sp>
    </p:spTree>
    <p:extLst>
      <p:ext uri="{BB962C8B-B14F-4D97-AF65-F5344CB8AC3E}">
        <p14:creationId xmlns:p14="http://schemas.microsoft.com/office/powerpoint/2010/main" val="700215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b="1" i="0" dirty="0" err="1">
                <a:solidFill>
                  <a:srgbClr val="0F0F0F"/>
                </a:solidFill>
                <a:effectLst/>
                <a:latin typeface="Söhne"/>
              </a:rPr>
              <a:t>Blazor</a:t>
            </a:r>
            <a:r>
              <a:rPr lang="sk-SK" b="1" i="0" dirty="0">
                <a:solidFill>
                  <a:srgbClr val="0F0F0F"/>
                </a:solidFill>
                <a:effectLst/>
                <a:latin typeface="Söhne"/>
              </a:rPr>
              <a:t> je webový </a:t>
            </a:r>
            <a:r>
              <a:rPr lang="sk-SK" b="1" i="0" dirty="0" err="1">
                <a:solidFill>
                  <a:srgbClr val="0F0F0F"/>
                </a:solidFill>
                <a:effectLst/>
                <a:latin typeface="Söhne"/>
              </a:rPr>
              <a:t>framework</a:t>
            </a:r>
            <a:r>
              <a:rPr lang="sk-SK" b="1" i="0" dirty="0">
                <a:solidFill>
                  <a:srgbClr val="0F0F0F"/>
                </a:solidFill>
                <a:effectLst/>
                <a:latin typeface="Söhne"/>
              </a:rPr>
              <a:t> </a:t>
            </a:r>
            <a:r>
              <a:rPr lang="sk-SK" b="0" i="0" dirty="0">
                <a:solidFill>
                  <a:srgbClr val="0F0F0F"/>
                </a:solidFill>
                <a:effectLst/>
                <a:latin typeface="Söhne"/>
              </a:rPr>
              <a:t>od spoločnosti Microsoft, ktorý </a:t>
            </a:r>
            <a:r>
              <a:rPr lang="sk-SK" b="1" i="0" dirty="0">
                <a:solidFill>
                  <a:srgbClr val="0F0F0F"/>
                </a:solidFill>
                <a:effectLst/>
                <a:latin typeface="Söhne"/>
              </a:rPr>
              <a:t>umožňuje vývoj interaktívnych a dynamických webových aplikácií pomocou jazyka C# </a:t>
            </a:r>
            <a:r>
              <a:rPr lang="sk-SK" b="0" i="0" dirty="0">
                <a:solidFill>
                  <a:srgbClr val="0F0F0F"/>
                </a:solidFill>
                <a:effectLst/>
                <a:latin typeface="Söhne"/>
              </a:rPr>
              <a:t>a .NET </a:t>
            </a:r>
            <a:r>
              <a:rPr lang="sk-SK" b="0" i="0" dirty="0" err="1">
                <a:solidFill>
                  <a:srgbClr val="0F0F0F"/>
                </a:solidFill>
                <a:effectLst/>
                <a:latin typeface="Söhne"/>
              </a:rPr>
              <a:t>runtime</a:t>
            </a:r>
            <a:r>
              <a:rPr lang="sk-SK" b="0" i="0" dirty="0">
                <a:solidFill>
                  <a:srgbClr val="0F0F0F"/>
                </a:solidFill>
                <a:effectLst/>
                <a:latin typeface="Söhne"/>
              </a:rPr>
              <a:t>. Jeho hlavným cieľom je umožniť vývojárom </a:t>
            </a:r>
            <a:r>
              <a:rPr lang="sk-SK" b="1" i="0" dirty="0">
                <a:solidFill>
                  <a:srgbClr val="0F0F0F"/>
                </a:solidFill>
                <a:effectLst/>
                <a:latin typeface="Söhne"/>
              </a:rPr>
              <a:t>vytvárať moderné jednostránkové aplikácie (Single </a:t>
            </a:r>
            <a:r>
              <a:rPr lang="sk-SK" b="1" i="0" dirty="0" err="1">
                <a:solidFill>
                  <a:srgbClr val="0F0F0F"/>
                </a:solidFill>
                <a:effectLst/>
                <a:latin typeface="Söhne"/>
              </a:rPr>
              <a:t>Page</a:t>
            </a:r>
            <a:r>
              <a:rPr lang="sk-SK" b="1" i="0" dirty="0">
                <a:solidFill>
                  <a:srgbClr val="0F0F0F"/>
                </a:solidFill>
                <a:effectLst/>
                <a:latin typeface="Söhne"/>
              </a:rPr>
              <a:t> </a:t>
            </a:r>
            <a:r>
              <a:rPr lang="sk-SK" b="1" i="0" dirty="0" err="1">
                <a:solidFill>
                  <a:srgbClr val="0F0F0F"/>
                </a:solidFill>
                <a:effectLst/>
                <a:latin typeface="Söhne"/>
              </a:rPr>
              <a:t>Applications</a:t>
            </a:r>
            <a:r>
              <a:rPr lang="sk-SK" b="1" i="0" dirty="0">
                <a:solidFill>
                  <a:srgbClr val="0F0F0F"/>
                </a:solidFill>
                <a:effectLst/>
                <a:latin typeface="Söhne"/>
              </a:rPr>
              <a:t>, SPA) s použitím C# namiesto tradičných jazykov ako JavaScript alebo </a:t>
            </a:r>
            <a:r>
              <a:rPr lang="sk-SK" b="1" i="0" dirty="0" err="1">
                <a:solidFill>
                  <a:srgbClr val="0F0F0F"/>
                </a:solidFill>
                <a:effectLst/>
                <a:latin typeface="Söhne"/>
              </a:rPr>
              <a:t>TypeScript</a:t>
            </a:r>
            <a:r>
              <a:rPr lang="sk-SK" b="1" i="0" dirty="0">
                <a:solidFill>
                  <a:srgbClr val="0F0F0F"/>
                </a:solidFill>
                <a:effectLst/>
                <a:latin typeface="Söhne"/>
              </a:rPr>
              <a:t>.</a:t>
            </a:r>
            <a:endParaRPr lang="sk-SK" b="1" dirty="0"/>
          </a:p>
        </p:txBody>
      </p:sp>
      <p:sp>
        <p:nvSpPr>
          <p:cNvPr id="4" name="Zástupný objekt pre číslo snímky 3"/>
          <p:cNvSpPr>
            <a:spLocks noGrp="1"/>
          </p:cNvSpPr>
          <p:nvPr>
            <p:ph type="sldNum" sz="quarter" idx="5"/>
          </p:nvPr>
        </p:nvSpPr>
        <p:spPr/>
        <p:txBody>
          <a:bodyPr/>
          <a:lstStyle/>
          <a:p>
            <a:fld id="{D71D8ADB-2858-44F2-A503-F447CC91AA87}" type="slidenum">
              <a:rPr lang="sk-SK" smtClean="0"/>
              <a:t>33</a:t>
            </a:fld>
            <a:endParaRPr lang="sk-SK"/>
          </a:p>
        </p:txBody>
      </p:sp>
    </p:spTree>
    <p:extLst>
      <p:ext uri="{BB962C8B-B14F-4D97-AF65-F5344CB8AC3E}">
        <p14:creationId xmlns:p14="http://schemas.microsoft.com/office/powerpoint/2010/main" val="2439247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b="0" i="0" dirty="0" err="1">
                <a:solidFill>
                  <a:srgbClr val="374151"/>
                </a:solidFill>
                <a:effectLst/>
                <a:latin typeface="Söhne"/>
              </a:rPr>
              <a:t>Blazor</a:t>
            </a:r>
            <a:r>
              <a:rPr lang="sk-SK" b="0" i="0" dirty="0">
                <a:solidFill>
                  <a:srgbClr val="374151"/>
                </a:solidFill>
                <a:effectLst/>
                <a:latin typeface="Söhne"/>
              </a:rPr>
              <a:t> Server umožňuje vývojárom vytvárať bohaté a dynamické webové aplikácie, kde logika užívateľského rozhrania je vykonávaná na 100 % na serveri, a aktualizácie rozhrania sa posielajú klientovi cez trvalé pripojenie </a:t>
            </a:r>
            <a:r>
              <a:rPr lang="sk-SK" b="0" i="0" dirty="0" err="1">
                <a:solidFill>
                  <a:srgbClr val="374151"/>
                </a:solidFill>
                <a:effectLst/>
                <a:latin typeface="Söhne"/>
              </a:rPr>
              <a:t>SignalR</a:t>
            </a:r>
            <a:r>
              <a:rPr lang="sk-SK" b="0" i="0" dirty="0">
                <a:solidFill>
                  <a:srgbClr val="374151"/>
                </a:solidFill>
                <a:effectLst/>
                <a:latin typeface="Söhne"/>
              </a:rPr>
              <a:t>. Tento model poskytuje interaktivitu v reálnom čase, pričom zachováva známy programovací model pre vývojárov .NET. Je vhodný pre aplikácie, ktoré vyžadujú dynamické aktualizácie, ako sú napríklad získavanie informácií z databázy v obchodnom/scenári e-</a:t>
            </a:r>
            <a:r>
              <a:rPr lang="sk-SK" b="0" i="0" dirty="0" err="1">
                <a:solidFill>
                  <a:srgbClr val="374151"/>
                </a:solidFill>
                <a:effectLst/>
                <a:latin typeface="Söhne"/>
              </a:rPr>
              <a:t>shopu</a:t>
            </a:r>
            <a:r>
              <a:rPr lang="sk-SK" b="0" i="0" dirty="0">
                <a:solidFill>
                  <a:srgbClr val="374151"/>
                </a:solidFill>
                <a:effectLst/>
                <a:latin typeface="Söhne"/>
              </a:rPr>
              <a:t>, zobrazenie profilov zákazníkov, finančné správy o akciách a podobne, a to najmä s nižšou toleranciou voči latencii.</a:t>
            </a:r>
            <a:endParaRPr lang="sk-SK" dirty="0"/>
          </a:p>
        </p:txBody>
      </p:sp>
      <p:sp>
        <p:nvSpPr>
          <p:cNvPr id="4" name="Zástupný objekt pre číslo snímky 3"/>
          <p:cNvSpPr>
            <a:spLocks noGrp="1"/>
          </p:cNvSpPr>
          <p:nvPr>
            <p:ph type="sldNum" sz="quarter" idx="5"/>
          </p:nvPr>
        </p:nvSpPr>
        <p:spPr/>
        <p:txBody>
          <a:bodyPr/>
          <a:lstStyle/>
          <a:p>
            <a:fld id="{D71D8ADB-2858-44F2-A503-F447CC91AA87}" type="slidenum">
              <a:rPr lang="sk-SK" smtClean="0"/>
              <a:t>36</a:t>
            </a:fld>
            <a:endParaRPr lang="sk-SK"/>
          </a:p>
        </p:txBody>
      </p:sp>
    </p:spTree>
    <p:extLst>
      <p:ext uri="{BB962C8B-B14F-4D97-AF65-F5344CB8AC3E}">
        <p14:creationId xmlns:p14="http://schemas.microsoft.com/office/powerpoint/2010/main" val="3047037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algn="l"/>
            <a:r>
              <a:rPr lang="sk-SK" b="0" i="0" dirty="0">
                <a:solidFill>
                  <a:srgbClr val="374151"/>
                </a:solidFill>
                <a:effectLst/>
                <a:latin typeface="Söhne"/>
              </a:rPr>
              <a:t>Výhody:</a:t>
            </a:r>
          </a:p>
          <a:p>
            <a:pPr algn="l">
              <a:buFont typeface="Arial" panose="020B0604020202020204" pitchFamily="34" charset="0"/>
              <a:buChar char="•"/>
            </a:pPr>
            <a:r>
              <a:rPr lang="sk-SK" b="0" i="0" dirty="0">
                <a:solidFill>
                  <a:srgbClr val="374151"/>
                </a:solidFill>
                <a:effectLst/>
                <a:latin typeface="Söhne"/>
              </a:rPr>
              <a:t>Rýchle načítanie, za predpokladu, že je web server správne dimenzovaný.</a:t>
            </a:r>
          </a:p>
          <a:p>
            <a:pPr algn="l">
              <a:buFont typeface="Arial" panose="020B0604020202020204" pitchFamily="34" charset="0"/>
              <a:buChar char="•"/>
            </a:pPr>
            <a:r>
              <a:rPr lang="sk-SK" b="0" i="0" dirty="0">
                <a:solidFill>
                  <a:srgbClr val="374151"/>
                </a:solidFill>
                <a:effectLst/>
                <a:latin typeface="Söhne"/>
              </a:rPr>
              <a:t>Najbližšie k tradičnému vývoju ASP.NET </a:t>
            </a:r>
            <a:r>
              <a:rPr lang="sk-SK" b="0" i="0" dirty="0" err="1">
                <a:solidFill>
                  <a:srgbClr val="374151"/>
                </a:solidFill>
                <a:effectLst/>
                <a:latin typeface="Söhne"/>
              </a:rPr>
              <a:t>Core</a:t>
            </a:r>
            <a:r>
              <a:rPr lang="sk-SK" b="0" i="0" dirty="0">
                <a:solidFill>
                  <a:srgbClr val="374151"/>
                </a:solidFill>
                <a:effectLst/>
                <a:latin typeface="Söhne"/>
              </a:rPr>
              <a:t>.</a:t>
            </a:r>
          </a:p>
          <a:p>
            <a:pPr algn="l">
              <a:buFont typeface="Arial" panose="020B0604020202020204" pitchFamily="34" charset="0"/>
              <a:buChar char="•"/>
            </a:pPr>
            <a:r>
              <a:rPr lang="sk-SK" b="0" i="0" dirty="0">
                <a:solidFill>
                  <a:srgbClr val="374151"/>
                </a:solidFill>
                <a:effectLst/>
                <a:latin typeface="Söhne"/>
              </a:rPr>
              <a:t>Podpora pre staršie prehliadače, keďže nie je potrebné používať </a:t>
            </a:r>
            <a:r>
              <a:rPr lang="sk-SK" b="0" i="0" dirty="0" err="1">
                <a:solidFill>
                  <a:srgbClr val="374151"/>
                </a:solidFill>
                <a:effectLst/>
                <a:latin typeface="Söhne"/>
              </a:rPr>
              <a:t>WebAssembly</a:t>
            </a:r>
            <a:r>
              <a:rPr lang="sk-SK" b="0" i="0" dirty="0">
                <a:solidFill>
                  <a:srgbClr val="374151"/>
                </a:solidFill>
                <a:effectLst/>
                <a:latin typeface="Söhne"/>
              </a:rPr>
              <a:t> (aj keď to môže byť vnímané ako negatívum z hľadiska bezpečnosti a podpory).</a:t>
            </a:r>
          </a:p>
          <a:p>
            <a:pPr algn="l"/>
            <a:r>
              <a:rPr lang="sk-SK" b="0" i="0" dirty="0">
                <a:solidFill>
                  <a:srgbClr val="374151"/>
                </a:solidFill>
                <a:effectLst/>
                <a:latin typeface="Söhne"/>
              </a:rPr>
              <a:t>Nevýhody:</a:t>
            </a:r>
          </a:p>
          <a:p>
            <a:pPr algn="l">
              <a:buFont typeface="Arial" panose="020B0604020202020204" pitchFamily="34" charset="0"/>
              <a:buChar char="•"/>
            </a:pPr>
            <a:r>
              <a:rPr lang="sk-SK" b="0" i="0" dirty="0">
                <a:solidFill>
                  <a:srgbClr val="374151"/>
                </a:solidFill>
                <a:effectLst/>
                <a:latin typeface="Söhne"/>
              </a:rPr>
              <a:t>Klient/prehliadač spotrebuje viac pamäte na spustenie webovej aplikácie a je 100 % závislý na pripojení </a:t>
            </a:r>
            <a:r>
              <a:rPr lang="sk-SK" b="0" i="0" dirty="0" err="1">
                <a:solidFill>
                  <a:srgbClr val="374151"/>
                </a:solidFill>
                <a:effectLst/>
                <a:latin typeface="Söhne"/>
              </a:rPr>
              <a:t>SignalR</a:t>
            </a:r>
            <a:r>
              <a:rPr lang="sk-SK" b="0" i="0" dirty="0">
                <a:solidFill>
                  <a:srgbClr val="374151"/>
                </a:solidFill>
                <a:effectLst/>
                <a:latin typeface="Söhne"/>
              </a:rPr>
              <a:t>.</a:t>
            </a:r>
          </a:p>
          <a:p>
            <a:pPr algn="l">
              <a:buFont typeface="Arial" panose="020B0604020202020204" pitchFamily="34" charset="0"/>
              <a:buChar char="•"/>
            </a:pPr>
            <a:r>
              <a:rPr lang="sk-SK" b="0" i="0" dirty="0">
                <a:solidFill>
                  <a:srgbClr val="374151"/>
                </a:solidFill>
                <a:effectLst/>
                <a:latin typeface="Söhne"/>
              </a:rPr>
              <a:t>Každá relácia klienta spotrebuje CPU a pamäť na serveri, čo môže predstavovať výzvu pri správnej dimenzovaní preťažených alebo špičkových zaťažení.</a:t>
            </a:r>
          </a:p>
          <a:p>
            <a:pPr algn="l">
              <a:buFont typeface="Arial" panose="020B0604020202020204" pitchFamily="34" charset="0"/>
              <a:buChar char="•"/>
            </a:pPr>
            <a:r>
              <a:rPr lang="sk-SK" b="0" i="0" dirty="0">
                <a:solidFill>
                  <a:srgbClr val="374151"/>
                </a:solidFill>
                <a:effectLst/>
                <a:latin typeface="Söhne"/>
              </a:rPr>
              <a:t>Komunikácia medzi klientom a serverom predpokladá "silné" pripojenie na minimalizáciu latencie a chýb.</a:t>
            </a:r>
          </a:p>
          <a:p>
            <a:endParaRPr lang="sk-SK" dirty="0"/>
          </a:p>
        </p:txBody>
      </p:sp>
      <p:sp>
        <p:nvSpPr>
          <p:cNvPr id="4" name="Zástupný objekt pre číslo snímky 3"/>
          <p:cNvSpPr>
            <a:spLocks noGrp="1"/>
          </p:cNvSpPr>
          <p:nvPr>
            <p:ph type="sldNum" sz="quarter" idx="5"/>
          </p:nvPr>
        </p:nvSpPr>
        <p:spPr/>
        <p:txBody>
          <a:bodyPr/>
          <a:lstStyle/>
          <a:p>
            <a:fld id="{D71D8ADB-2858-44F2-A503-F447CC91AA87}" type="slidenum">
              <a:rPr lang="sk-SK" smtClean="0"/>
              <a:t>37</a:t>
            </a:fld>
            <a:endParaRPr lang="sk-SK"/>
          </a:p>
        </p:txBody>
      </p:sp>
    </p:spTree>
    <p:extLst>
      <p:ext uri="{BB962C8B-B14F-4D97-AF65-F5344CB8AC3E}">
        <p14:creationId xmlns:p14="http://schemas.microsoft.com/office/powerpoint/2010/main" val="194219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br>
              <a:rPr lang="sk-SK" dirty="0"/>
            </a:br>
            <a:r>
              <a:rPr lang="sk-SK" b="0" i="0" dirty="0" err="1">
                <a:solidFill>
                  <a:srgbClr val="374151"/>
                </a:solidFill>
                <a:effectLst/>
                <a:latin typeface="Söhne"/>
              </a:rPr>
              <a:t>Blazor</a:t>
            </a:r>
            <a:r>
              <a:rPr lang="sk-SK" b="0" i="0" dirty="0">
                <a:solidFill>
                  <a:srgbClr val="374151"/>
                </a:solidFill>
                <a:effectLst/>
                <a:latin typeface="Söhne"/>
              </a:rPr>
              <a:t> </a:t>
            </a:r>
            <a:r>
              <a:rPr lang="sk-SK" b="0" i="0" dirty="0" err="1">
                <a:solidFill>
                  <a:srgbClr val="374151"/>
                </a:solidFill>
                <a:effectLst/>
                <a:latin typeface="Söhne"/>
              </a:rPr>
              <a:t>WebAssembly</a:t>
            </a:r>
            <a:r>
              <a:rPr lang="sk-SK" b="0" i="0" dirty="0">
                <a:solidFill>
                  <a:srgbClr val="374151"/>
                </a:solidFill>
                <a:effectLst/>
                <a:latin typeface="Söhne"/>
              </a:rPr>
              <a:t> zvolil úplne odlišný prístup, ktorý umožňuje vývojárom spúšťať .NET kód priamo v prehliadači pomocou </a:t>
            </a:r>
            <a:r>
              <a:rPr lang="sk-SK" b="0" i="0" dirty="0" err="1">
                <a:solidFill>
                  <a:srgbClr val="374151"/>
                </a:solidFill>
                <a:effectLst/>
                <a:latin typeface="Söhne"/>
              </a:rPr>
              <a:t>WebAssembly</a:t>
            </a:r>
            <a:r>
              <a:rPr lang="sk-SK" b="0" i="0" dirty="0">
                <a:solidFill>
                  <a:srgbClr val="374151"/>
                </a:solidFill>
                <a:effectLst/>
                <a:latin typeface="Söhne"/>
              </a:rPr>
              <a:t> (taktiež nazývanej </a:t>
            </a:r>
            <a:r>
              <a:rPr lang="sk-SK" b="0" i="0" dirty="0" err="1">
                <a:solidFill>
                  <a:srgbClr val="374151"/>
                </a:solidFill>
                <a:effectLst/>
                <a:latin typeface="Söhne"/>
              </a:rPr>
              <a:t>Wasm</a:t>
            </a:r>
            <a:r>
              <a:rPr lang="sk-SK" b="0" i="0" dirty="0">
                <a:solidFill>
                  <a:srgbClr val="374151"/>
                </a:solidFill>
                <a:effectLst/>
                <a:latin typeface="Söhne"/>
              </a:rPr>
              <a:t>), binárneho inštrukčného formátu pre webové aplikácie. Tento model umožňuje </a:t>
            </a:r>
            <a:r>
              <a:rPr lang="sk-SK" b="0" i="0" dirty="0" err="1">
                <a:solidFill>
                  <a:srgbClr val="374151"/>
                </a:solidFill>
                <a:effectLst/>
                <a:latin typeface="Söhne"/>
              </a:rPr>
              <a:t>Blazoru</a:t>
            </a:r>
            <a:r>
              <a:rPr lang="sk-SK" b="0" i="0" dirty="0">
                <a:solidFill>
                  <a:srgbClr val="374151"/>
                </a:solidFill>
                <a:effectLst/>
                <a:latin typeface="Söhne"/>
              </a:rPr>
              <a:t> vykonávať C# kód na strane klienta, čím sa zníži potreba neustálej komunikácie so serverom. </a:t>
            </a:r>
            <a:r>
              <a:rPr lang="sk-SK" b="0" i="0" dirty="0" err="1">
                <a:solidFill>
                  <a:srgbClr val="374151"/>
                </a:solidFill>
                <a:effectLst/>
                <a:latin typeface="Söhne"/>
              </a:rPr>
              <a:t>Blazor</a:t>
            </a:r>
            <a:r>
              <a:rPr lang="sk-SK" b="0" i="0" dirty="0">
                <a:solidFill>
                  <a:srgbClr val="374151"/>
                </a:solidFill>
                <a:effectLst/>
                <a:latin typeface="Söhne"/>
              </a:rPr>
              <a:t> </a:t>
            </a:r>
            <a:r>
              <a:rPr lang="sk-SK" b="0" i="0" dirty="0" err="1">
                <a:solidFill>
                  <a:srgbClr val="374151"/>
                </a:solidFill>
                <a:effectLst/>
                <a:latin typeface="Söhne"/>
              </a:rPr>
              <a:t>WebAssembly</a:t>
            </a:r>
            <a:r>
              <a:rPr lang="sk-SK" b="0" i="0" dirty="0">
                <a:solidFill>
                  <a:srgbClr val="374151"/>
                </a:solidFill>
                <a:effectLst/>
                <a:latin typeface="Söhne"/>
              </a:rPr>
              <a:t> je ideálny pre scenáre, kde aplikácie potrebujú byť plne na strane klienta, pričom zároveň poskytujú bohatý a </a:t>
            </a:r>
            <a:r>
              <a:rPr lang="sk-SK" b="0" i="0" dirty="0" err="1">
                <a:solidFill>
                  <a:srgbClr val="374151"/>
                </a:solidFill>
                <a:effectLst/>
                <a:latin typeface="Söhne"/>
              </a:rPr>
              <a:t>responsívny</a:t>
            </a:r>
            <a:r>
              <a:rPr lang="sk-SK" b="0" i="0" dirty="0">
                <a:solidFill>
                  <a:srgbClr val="374151"/>
                </a:solidFill>
                <a:effectLst/>
                <a:latin typeface="Söhne"/>
              </a:rPr>
              <a:t> zážitok pre používateľov, podobne ako je to zvykom u serverových aplikácií.</a:t>
            </a:r>
            <a:endParaRPr lang="sk-SK" dirty="0"/>
          </a:p>
        </p:txBody>
      </p:sp>
      <p:sp>
        <p:nvSpPr>
          <p:cNvPr id="4" name="Zástupný objekt pre číslo snímky 3"/>
          <p:cNvSpPr>
            <a:spLocks noGrp="1"/>
          </p:cNvSpPr>
          <p:nvPr>
            <p:ph type="sldNum" sz="quarter" idx="5"/>
          </p:nvPr>
        </p:nvSpPr>
        <p:spPr/>
        <p:txBody>
          <a:bodyPr/>
          <a:lstStyle/>
          <a:p>
            <a:fld id="{D71D8ADB-2858-44F2-A503-F447CC91AA87}" type="slidenum">
              <a:rPr lang="sk-SK" smtClean="0"/>
              <a:t>38</a:t>
            </a:fld>
            <a:endParaRPr lang="sk-SK"/>
          </a:p>
        </p:txBody>
      </p:sp>
    </p:spTree>
    <p:extLst>
      <p:ext uri="{BB962C8B-B14F-4D97-AF65-F5344CB8AC3E}">
        <p14:creationId xmlns:p14="http://schemas.microsoft.com/office/powerpoint/2010/main" val="1263852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algn="l"/>
            <a:r>
              <a:rPr lang="sk-SK" b="0" i="0" dirty="0">
                <a:solidFill>
                  <a:srgbClr val="374151"/>
                </a:solidFill>
                <a:effectLst/>
                <a:latin typeface="Söhne"/>
              </a:rPr>
              <a:t>Výhody:</a:t>
            </a:r>
          </a:p>
          <a:p>
            <a:pPr algn="l">
              <a:buFont typeface="Arial" panose="020B0604020202020204" pitchFamily="34" charset="0"/>
              <a:buChar char="•"/>
            </a:pPr>
            <a:r>
              <a:rPr lang="sk-SK" b="0" i="0" dirty="0">
                <a:solidFill>
                  <a:srgbClr val="374151"/>
                </a:solidFill>
                <a:effectLst/>
                <a:latin typeface="Söhne"/>
              </a:rPr>
              <a:t>Webovú stránku je možné nasadiť ako statické súbory, keďže všetko beží priamo v prehliadači.</a:t>
            </a:r>
          </a:p>
          <a:p>
            <a:pPr algn="l">
              <a:buFont typeface="Arial" panose="020B0604020202020204" pitchFamily="34" charset="0"/>
              <a:buChar char="•"/>
            </a:pPr>
            <a:r>
              <a:rPr lang="sk-SK" b="0" i="0" dirty="0">
                <a:solidFill>
                  <a:srgbClr val="374151"/>
                </a:solidFill>
                <a:effectLst/>
                <a:latin typeface="Söhne"/>
              </a:rPr>
              <a:t>Aplikácie pomocou </a:t>
            </a:r>
            <a:r>
              <a:rPr lang="sk-SK" b="0" i="0" dirty="0" err="1">
                <a:solidFill>
                  <a:srgbClr val="374151"/>
                </a:solidFill>
                <a:effectLst/>
                <a:latin typeface="Söhne"/>
              </a:rPr>
              <a:t>WebAssembly</a:t>
            </a:r>
            <a:r>
              <a:rPr lang="sk-SK" b="0" i="0" dirty="0">
                <a:solidFill>
                  <a:srgbClr val="374151"/>
                </a:solidFill>
                <a:effectLst/>
                <a:latin typeface="Söhne"/>
              </a:rPr>
              <a:t> môžu bežať </a:t>
            </a:r>
            <a:r>
              <a:rPr lang="sk-SK" b="0" i="0" dirty="0" err="1">
                <a:solidFill>
                  <a:srgbClr val="374151"/>
                </a:solidFill>
                <a:effectLst/>
                <a:latin typeface="Söhne"/>
              </a:rPr>
              <a:t>offline</a:t>
            </a:r>
            <a:r>
              <a:rPr lang="sk-SK" b="0" i="0" dirty="0">
                <a:solidFill>
                  <a:srgbClr val="374151"/>
                </a:solidFill>
                <a:effectLst/>
                <a:latin typeface="Söhne"/>
              </a:rPr>
              <a:t>, pretože nie je potrebné neustále pripojenie k serveru.</a:t>
            </a:r>
          </a:p>
          <a:p>
            <a:pPr algn="l">
              <a:buFont typeface="Arial" panose="020B0604020202020204" pitchFamily="34" charset="0"/>
              <a:buChar char="•"/>
            </a:pPr>
            <a:r>
              <a:rPr lang="sk-SK" b="0" i="0" dirty="0">
                <a:solidFill>
                  <a:srgbClr val="374151"/>
                </a:solidFill>
                <a:effectLst/>
                <a:latin typeface="Söhne"/>
              </a:rPr>
              <a:t>Podpora pre progresívne webové aplikácie (PWA), čo znamená, že môže fungovať ako lokálne nainštalovaná aplikácia na klientovom zariadení.</a:t>
            </a:r>
          </a:p>
          <a:p>
            <a:pPr algn="l"/>
            <a:r>
              <a:rPr lang="sk-SK" b="0" i="0" dirty="0">
                <a:solidFill>
                  <a:srgbClr val="374151"/>
                </a:solidFill>
                <a:effectLst/>
                <a:latin typeface="Söhne"/>
              </a:rPr>
              <a:t>Nevýhody:</a:t>
            </a:r>
          </a:p>
          <a:p>
            <a:pPr algn="l">
              <a:buFont typeface="Arial" panose="020B0604020202020204" pitchFamily="34" charset="0"/>
              <a:buChar char="•"/>
            </a:pPr>
            <a:r>
              <a:rPr lang="sk-SK" b="0" i="0" dirty="0">
                <a:solidFill>
                  <a:srgbClr val="374151"/>
                </a:solidFill>
                <a:effectLst/>
                <a:latin typeface="Söhne"/>
              </a:rPr>
              <a:t>Keďže </a:t>
            </a:r>
            <a:r>
              <a:rPr lang="sk-SK" b="0" i="0" dirty="0" err="1">
                <a:solidFill>
                  <a:srgbClr val="374151"/>
                </a:solidFill>
                <a:effectLst/>
                <a:latin typeface="Söhne"/>
              </a:rPr>
              <a:t>JavaScriptový</a:t>
            </a:r>
            <a:r>
              <a:rPr lang="sk-SK" b="0" i="0" dirty="0">
                <a:solidFill>
                  <a:srgbClr val="374151"/>
                </a:solidFill>
                <a:effectLst/>
                <a:latin typeface="Söhne"/>
              </a:rPr>
              <a:t> </a:t>
            </a:r>
            <a:r>
              <a:rPr lang="sk-SK" b="0" i="0" dirty="0" err="1">
                <a:solidFill>
                  <a:srgbClr val="374151"/>
                </a:solidFill>
                <a:effectLst/>
                <a:latin typeface="Söhne"/>
              </a:rPr>
              <a:t>engine</a:t>
            </a:r>
            <a:r>
              <a:rPr lang="sk-SK" b="0" i="0" dirty="0">
                <a:solidFill>
                  <a:srgbClr val="374151"/>
                </a:solidFill>
                <a:effectLst/>
                <a:latin typeface="Söhne"/>
              </a:rPr>
              <a:t> v prehliadači musí stiahnuť celú aplikáciu </a:t>
            </a:r>
            <a:r>
              <a:rPr lang="sk-SK" b="0" i="0" dirty="0" err="1">
                <a:solidFill>
                  <a:srgbClr val="374151"/>
                </a:solidFill>
                <a:effectLst/>
                <a:latin typeface="Söhne"/>
              </a:rPr>
              <a:t>Blazor</a:t>
            </a:r>
            <a:r>
              <a:rPr lang="sk-SK" b="0" i="0" dirty="0">
                <a:solidFill>
                  <a:srgbClr val="374151"/>
                </a:solidFill>
                <a:effectLst/>
                <a:latin typeface="Söhne"/>
              </a:rPr>
              <a:t> a príslušné .NET DLL súbory, prvotné načítanie aplikácie môže byť považované za relatívne pomalé.</a:t>
            </a:r>
          </a:p>
          <a:p>
            <a:pPr algn="l">
              <a:buFont typeface="Arial" panose="020B0604020202020204" pitchFamily="34" charset="0"/>
              <a:buChar char="•"/>
            </a:pPr>
            <a:r>
              <a:rPr lang="sk-SK" b="0" i="0" dirty="0" err="1">
                <a:solidFill>
                  <a:srgbClr val="374151"/>
                </a:solidFill>
                <a:effectLst/>
                <a:latin typeface="Söhne"/>
              </a:rPr>
              <a:t>WebAssembly</a:t>
            </a:r>
            <a:r>
              <a:rPr lang="sk-SK" b="0" i="0" dirty="0">
                <a:solidFill>
                  <a:srgbClr val="374151"/>
                </a:solidFill>
                <a:effectLst/>
                <a:latin typeface="Söhne"/>
              </a:rPr>
              <a:t> vyžaduje moderný prehliadač. Ak sa používajú a vyžadujú sa staré prehliadače, môžete použiť len </a:t>
            </a:r>
            <a:r>
              <a:rPr lang="sk-SK" b="0" i="0" dirty="0" err="1">
                <a:solidFill>
                  <a:srgbClr val="374151"/>
                </a:solidFill>
                <a:effectLst/>
                <a:latin typeface="Söhne"/>
              </a:rPr>
              <a:t>Blazor</a:t>
            </a:r>
            <a:r>
              <a:rPr lang="sk-SK" b="0" i="0" dirty="0">
                <a:solidFill>
                  <a:srgbClr val="374151"/>
                </a:solidFill>
                <a:effectLst/>
                <a:latin typeface="Söhne"/>
              </a:rPr>
              <a:t> Server.</a:t>
            </a:r>
          </a:p>
          <a:p>
            <a:pPr algn="l">
              <a:buFont typeface="Arial" panose="020B0604020202020204" pitchFamily="34" charset="0"/>
              <a:buChar char="•"/>
            </a:pPr>
            <a:r>
              <a:rPr lang="sk-SK" b="0" i="0" dirty="0">
                <a:solidFill>
                  <a:srgbClr val="374151"/>
                </a:solidFill>
                <a:effectLst/>
                <a:latin typeface="Söhne"/>
              </a:rPr>
              <a:t>Pri inštalácii ako PWA môže nastať výzva v oblasti aktualizácií verzií a ich správy.</a:t>
            </a:r>
          </a:p>
          <a:p>
            <a:pPr algn="l">
              <a:buFont typeface="Arial" panose="020B0604020202020204" pitchFamily="34" charset="0"/>
              <a:buChar char="•"/>
            </a:pPr>
            <a:r>
              <a:rPr lang="sk-SK" b="0" i="0" dirty="0">
                <a:solidFill>
                  <a:srgbClr val="374151"/>
                </a:solidFill>
                <a:effectLst/>
                <a:latin typeface="Söhne"/>
              </a:rPr>
              <a:t>Kód a DLL súbory môžu byť </a:t>
            </a:r>
            <a:r>
              <a:rPr lang="sk-SK" b="0" i="0" dirty="0" err="1">
                <a:solidFill>
                  <a:srgbClr val="374151"/>
                </a:solidFill>
                <a:effectLst/>
                <a:latin typeface="Söhne"/>
              </a:rPr>
              <a:t>dekryptované</a:t>
            </a:r>
            <a:r>
              <a:rPr lang="sk-SK" b="0" i="0" dirty="0">
                <a:solidFill>
                  <a:srgbClr val="374151"/>
                </a:solidFill>
                <a:effectLst/>
                <a:latin typeface="Söhne"/>
              </a:rPr>
              <a:t>. Akékoľvek tajnosti, ako sú prístupové reťazce, heslá a podobne, by nemali byť používané priamo v kóde, pretože sú viditeľné v nástrojoch pre vývojárov v prehliadači.</a:t>
            </a:r>
          </a:p>
          <a:p>
            <a:endParaRPr lang="sk-SK" dirty="0"/>
          </a:p>
        </p:txBody>
      </p:sp>
      <p:sp>
        <p:nvSpPr>
          <p:cNvPr id="4" name="Zástupný objekt pre číslo snímky 3"/>
          <p:cNvSpPr>
            <a:spLocks noGrp="1"/>
          </p:cNvSpPr>
          <p:nvPr>
            <p:ph type="sldNum" sz="quarter" idx="5"/>
          </p:nvPr>
        </p:nvSpPr>
        <p:spPr/>
        <p:txBody>
          <a:bodyPr/>
          <a:lstStyle/>
          <a:p>
            <a:fld id="{D71D8ADB-2858-44F2-A503-F447CC91AA87}" type="slidenum">
              <a:rPr lang="sk-SK" smtClean="0"/>
              <a:t>39</a:t>
            </a:fld>
            <a:endParaRPr lang="sk-SK"/>
          </a:p>
        </p:txBody>
      </p:sp>
    </p:spTree>
    <p:extLst>
      <p:ext uri="{BB962C8B-B14F-4D97-AF65-F5344CB8AC3E}">
        <p14:creationId xmlns:p14="http://schemas.microsoft.com/office/powerpoint/2010/main" val="3091635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algn="l"/>
            <a:r>
              <a:rPr lang="sk-SK" sz="1200" b="1" i="0" dirty="0">
                <a:solidFill>
                  <a:srgbClr val="374151"/>
                </a:solidFill>
                <a:effectLst/>
              </a:rPr>
              <a:t>.NET je vývojová platforma </a:t>
            </a:r>
            <a:r>
              <a:rPr lang="sk-SK" sz="1200" b="0" i="0" dirty="0">
                <a:solidFill>
                  <a:srgbClr val="374151"/>
                </a:solidFill>
                <a:effectLst/>
              </a:rPr>
              <a:t>vyvinutá Microsoft</a:t>
            </a:r>
            <a:r>
              <a:rPr lang="en-US" sz="1200" b="0" i="0" dirty="0">
                <a:solidFill>
                  <a:srgbClr val="374151"/>
                </a:solidFill>
                <a:effectLst/>
              </a:rPr>
              <a:t>om</a:t>
            </a:r>
            <a:r>
              <a:rPr lang="sk-SK" sz="1200" b="0" i="0" dirty="0">
                <a:solidFill>
                  <a:srgbClr val="374151"/>
                </a:solidFill>
                <a:effectLst/>
              </a:rPr>
              <a:t>. </a:t>
            </a:r>
            <a:r>
              <a:rPr lang="sk-SK" sz="1200" b="1" i="0" dirty="0">
                <a:solidFill>
                  <a:srgbClr val="374151"/>
                </a:solidFill>
                <a:effectLst/>
              </a:rPr>
              <a:t>Ide o súbor technológií a nástrojov na vývoj, aplikácií</a:t>
            </a:r>
            <a:r>
              <a:rPr lang="sk-SK" sz="1200" b="0" i="0" dirty="0">
                <a:solidFill>
                  <a:srgbClr val="374151"/>
                </a:solidFill>
                <a:effectLst/>
              </a:rPr>
              <a:t>.</a:t>
            </a:r>
            <a:r>
              <a:rPr lang="en-US" sz="1200" b="0" i="0" dirty="0">
                <a:solidFill>
                  <a:srgbClr val="374151"/>
                </a:solidFill>
                <a:effectLst/>
              </a:rPr>
              <a:t> </a:t>
            </a:r>
          </a:p>
          <a:p>
            <a:pPr algn="l"/>
            <a:r>
              <a:rPr lang="sk-SK" sz="1200" b="0" i="0" dirty="0">
                <a:solidFill>
                  <a:srgbClr val="374151"/>
                </a:solidFill>
                <a:effectLst/>
              </a:rPr>
              <a:t>.NET umožňuje vytvárať rôzne typy aplikácií, vrátane desktopových aplikácií, webových aplikácií, mobilných aplikácií, herného softvéru a ďalších.</a:t>
            </a:r>
          </a:p>
          <a:p>
            <a:pPr algn="l"/>
            <a:br>
              <a:rPr lang="en-US" sz="1200" b="0" i="0" u="sng" dirty="0">
                <a:solidFill>
                  <a:srgbClr val="374151"/>
                </a:solidFill>
                <a:effectLst/>
              </a:rPr>
            </a:br>
            <a:r>
              <a:rPr lang="sk-SK" sz="1200" b="0" i="0" u="sng" dirty="0">
                <a:solidFill>
                  <a:srgbClr val="374151"/>
                </a:solidFill>
                <a:effectLst/>
              </a:rPr>
              <a:t>Hlavnými</a:t>
            </a:r>
            <a:r>
              <a:rPr lang="sk-SK" sz="1200" b="0" i="0" dirty="0">
                <a:solidFill>
                  <a:srgbClr val="374151"/>
                </a:solidFill>
                <a:effectLst/>
              </a:rPr>
              <a:t> časťami .NET sú:</a:t>
            </a:r>
          </a:p>
          <a:p>
            <a:pPr algn="l">
              <a:buFont typeface="+mj-lt"/>
              <a:buAutoNum type="arabicPeriod"/>
            </a:pPr>
            <a:r>
              <a:rPr lang="sk-SK" sz="1200" b="1" i="0" dirty="0">
                <a:solidFill>
                  <a:srgbClr val="374151"/>
                </a:solidFill>
                <a:effectLst/>
              </a:rPr>
              <a:t>.NET </a:t>
            </a:r>
            <a:r>
              <a:rPr lang="sk-SK" sz="1200" b="1" i="0" dirty="0" err="1">
                <a:solidFill>
                  <a:srgbClr val="374151"/>
                </a:solidFill>
                <a:effectLst/>
              </a:rPr>
              <a:t>Framework</a:t>
            </a:r>
            <a:r>
              <a:rPr lang="sk-SK" sz="1200" b="0" i="0" dirty="0">
                <a:solidFill>
                  <a:srgbClr val="374151"/>
                </a:solidFill>
                <a:effectLst/>
              </a:rPr>
              <a:t>: Pôvodná verzia .NET platformy, ktorá bola dlho dominantná na platforme Windows pre vývoj desktopových a webových aplikácií.</a:t>
            </a:r>
            <a:endParaRPr lang="en-US" sz="1200" b="0" i="0" dirty="0">
              <a:solidFill>
                <a:srgbClr val="374151"/>
              </a:solidFill>
              <a:effectLst/>
            </a:endParaRPr>
          </a:p>
          <a:p>
            <a:pPr algn="l">
              <a:buFont typeface="+mj-lt"/>
              <a:buAutoNum type="arabicPeriod"/>
            </a:pPr>
            <a:r>
              <a:rPr lang="sk-SK" sz="1200" b="1" i="0" dirty="0">
                <a:solidFill>
                  <a:srgbClr val="374151"/>
                </a:solidFill>
                <a:effectLst/>
              </a:rPr>
              <a:t>.NET </a:t>
            </a:r>
            <a:r>
              <a:rPr lang="sk-SK" sz="1200" b="1" i="0" dirty="0" err="1">
                <a:solidFill>
                  <a:srgbClr val="374151"/>
                </a:solidFill>
                <a:effectLst/>
              </a:rPr>
              <a:t>Core</a:t>
            </a:r>
            <a:r>
              <a:rPr lang="sk-SK" sz="1200" b="0" i="0" dirty="0">
                <a:solidFill>
                  <a:srgbClr val="374151"/>
                </a:solidFill>
                <a:effectLst/>
              </a:rPr>
              <a:t>: .NET </a:t>
            </a:r>
            <a:r>
              <a:rPr lang="sk-SK" sz="1200" b="0" i="0" dirty="0" err="1">
                <a:solidFill>
                  <a:srgbClr val="374151"/>
                </a:solidFill>
                <a:effectLst/>
              </a:rPr>
              <a:t>Core</a:t>
            </a:r>
            <a:r>
              <a:rPr lang="sk-SK" sz="1200" b="0" i="0" dirty="0">
                <a:solidFill>
                  <a:srgbClr val="374151"/>
                </a:solidFill>
                <a:effectLst/>
              </a:rPr>
              <a:t> bol vytvorený ako multiplatformová a </a:t>
            </a:r>
            <a:r>
              <a:rPr lang="sk-SK" sz="1200" b="0" i="0" dirty="0" err="1">
                <a:solidFill>
                  <a:srgbClr val="374151"/>
                </a:solidFill>
                <a:effectLst/>
              </a:rPr>
              <a:t>open-source</a:t>
            </a:r>
            <a:r>
              <a:rPr lang="sk-SK" sz="1200" b="0" i="0" dirty="0">
                <a:solidFill>
                  <a:srgbClr val="374151"/>
                </a:solidFill>
                <a:effectLst/>
              </a:rPr>
              <a:t> verzia .NET, ktorá umožňuje vývoj aplikácií na rôznych operačných systémoch, vrátane Windows, Linuxu a </a:t>
            </a:r>
            <a:r>
              <a:rPr lang="sk-SK" sz="1200" b="0" i="0" dirty="0" err="1">
                <a:solidFill>
                  <a:srgbClr val="374151"/>
                </a:solidFill>
                <a:effectLst/>
              </a:rPr>
              <a:t>macOS</a:t>
            </a:r>
            <a:r>
              <a:rPr lang="sk-SK" sz="1200" b="0" i="0" dirty="0">
                <a:solidFill>
                  <a:srgbClr val="374151"/>
                </a:solidFill>
                <a:effectLst/>
              </a:rPr>
              <a:t>. .NET </a:t>
            </a:r>
            <a:r>
              <a:rPr lang="sk-SK" sz="1200" b="0" i="0" dirty="0" err="1">
                <a:solidFill>
                  <a:srgbClr val="374151"/>
                </a:solidFill>
                <a:effectLst/>
              </a:rPr>
              <a:t>Core</a:t>
            </a:r>
            <a:r>
              <a:rPr lang="sk-SK" sz="1200" b="0" i="0" dirty="0">
                <a:solidFill>
                  <a:srgbClr val="374151"/>
                </a:solidFill>
                <a:effectLst/>
              </a:rPr>
              <a:t> sa používa pre vývoj moderných webových aplikácií, </a:t>
            </a:r>
            <a:r>
              <a:rPr lang="sk-SK" sz="1200" b="0" i="0" dirty="0" err="1">
                <a:solidFill>
                  <a:srgbClr val="374151"/>
                </a:solidFill>
                <a:effectLst/>
              </a:rPr>
              <a:t>mikroslužieb</a:t>
            </a:r>
            <a:r>
              <a:rPr lang="sk-SK" sz="1200" b="0" i="0" dirty="0">
                <a:solidFill>
                  <a:srgbClr val="374151"/>
                </a:solidFill>
                <a:effectLst/>
              </a:rPr>
              <a:t> a cloudových aplikácií.</a:t>
            </a:r>
          </a:p>
          <a:p>
            <a:pPr algn="l">
              <a:buFont typeface="+mj-lt"/>
              <a:buAutoNum type="arabicPeriod"/>
            </a:pPr>
            <a:r>
              <a:rPr lang="sk-SK" sz="1200" b="1" i="0" dirty="0">
                <a:solidFill>
                  <a:srgbClr val="374151"/>
                </a:solidFill>
                <a:effectLst/>
              </a:rPr>
              <a:t>.NET 5 a novšie</a:t>
            </a:r>
            <a:r>
              <a:rPr lang="sk-SK" sz="1200" b="0" i="0" dirty="0">
                <a:solidFill>
                  <a:srgbClr val="374151"/>
                </a:solidFill>
                <a:effectLst/>
              </a:rPr>
              <a:t>: .NET 5 bol vydaný ako nástupca .NET </a:t>
            </a:r>
            <a:r>
              <a:rPr lang="sk-SK" sz="1200" b="0" i="0" dirty="0" err="1">
                <a:solidFill>
                  <a:srgbClr val="374151"/>
                </a:solidFill>
                <a:effectLst/>
              </a:rPr>
              <a:t>Core</a:t>
            </a:r>
            <a:r>
              <a:rPr lang="sk-SK" sz="1200" b="0" i="0" dirty="0">
                <a:solidFill>
                  <a:srgbClr val="374151"/>
                </a:solidFill>
                <a:effectLst/>
              </a:rPr>
              <a:t>. .NET 5, 6 a ďalšie verzie spájajú .NET </a:t>
            </a:r>
            <a:r>
              <a:rPr lang="sk-SK" sz="1200" b="0" i="0" dirty="0" err="1">
                <a:solidFill>
                  <a:srgbClr val="374151"/>
                </a:solidFill>
                <a:effectLst/>
              </a:rPr>
              <a:t>Framework</a:t>
            </a:r>
            <a:r>
              <a:rPr lang="sk-SK" sz="1200" b="0" i="0" dirty="0">
                <a:solidFill>
                  <a:srgbClr val="374151"/>
                </a:solidFill>
                <a:effectLst/>
              </a:rPr>
              <a:t> a .NET </a:t>
            </a:r>
            <a:r>
              <a:rPr lang="sk-SK" sz="1200" b="0" i="0" dirty="0" err="1">
                <a:solidFill>
                  <a:srgbClr val="374151"/>
                </a:solidFill>
                <a:effectLst/>
              </a:rPr>
              <a:t>Core</a:t>
            </a:r>
            <a:r>
              <a:rPr lang="sk-SK" sz="1200" b="0" i="0" dirty="0">
                <a:solidFill>
                  <a:srgbClr val="374151"/>
                </a:solidFill>
                <a:effectLst/>
              </a:rPr>
              <a:t> do jedného konzistentného ekosystému. To znamená, že môžete vyvíjať aplikácie pre rôzne platformy pomocou jedného .NET </a:t>
            </a:r>
            <a:r>
              <a:rPr lang="sk-SK" sz="1200" b="0" i="0" dirty="0" err="1">
                <a:solidFill>
                  <a:srgbClr val="374151"/>
                </a:solidFill>
                <a:effectLst/>
              </a:rPr>
              <a:t>frameworku</a:t>
            </a:r>
            <a:r>
              <a:rPr lang="sk-SK" sz="1200" b="0" i="0" dirty="0">
                <a:solidFill>
                  <a:srgbClr val="374151"/>
                </a:solidFill>
                <a:effectLst/>
              </a:rPr>
              <a:t>.</a:t>
            </a:r>
          </a:p>
          <a:p>
            <a:pPr algn="l">
              <a:buFont typeface="+mj-lt"/>
              <a:buAutoNum type="arabicPeriod"/>
            </a:pPr>
            <a:r>
              <a:rPr lang="sk-SK" sz="1200" b="1" i="0" dirty="0">
                <a:solidFill>
                  <a:srgbClr val="374151"/>
                </a:solidFill>
                <a:effectLst/>
              </a:rPr>
              <a:t>ASP.NET</a:t>
            </a:r>
            <a:r>
              <a:rPr lang="sk-SK" sz="1200" b="0" i="0" dirty="0">
                <a:solidFill>
                  <a:srgbClr val="374151"/>
                </a:solidFill>
                <a:effectLst/>
              </a:rPr>
              <a:t>: ASP.NET je </a:t>
            </a:r>
            <a:r>
              <a:rPr lang="sk-SK" sz="1200" b="0" i="0" dirty="0" err="1">
                <a:solidFill>
                  <a:srgbClr val="374151"/>
                </a:solidFill>
                <a:effectLst/>
              </a:rPr>
              <a:t>framework</a:t>
            </a:r>
            <a:r>
              <a:rPr lang="sk-SK" sz="1200" b="0" i="0" dirty="0">
                <a:solidFill>
                  <a:srgbClr val="374151"/>
                </a:solidFill>
                <a:effectLst/>
              </a:rPr>
              <a:t> pre vývoj webových aplikácií, ktorý je súčasťou .NET ekosystému. Pomocou ASP.NET môžete vytvárať webové stránky, webové služby a webové aplikácie.</a:t>
            </a:r>
          </a:p>
          <a:p>
            <a:pPr algn="l">
              <a:buFont typeface="+mj-lt"/>
              <a:buAutoNum type="arabicPeriod"/>
            </a:pPr>
            <a:r>
              <a:rPr lang="sk-SK" sz="1200" b="1" i="0" dirty="0">
                <a:solidFill>
                  <a:srgbClr val="374151"/>
                </a:solidFill>
                <a:effectLst/>
              </a:rPr>
              <a:t>C# a F#</a:t>
            </a:r>
            <a:r>
              <a:rPr lang="sk-SK" sz="1200" b="0" i="0" dirty="0">
                <a:solidFill>
                  <a:srgbClr val="374151"/>
                </a:solidFill>
                <a:effectLst/>
              </a:rPr>
              <a:t>: .NET používa niekoľko programovacích jazykov, ale najčastejšie sa používajú C# a F#. C# je objektovo orientovaný jazyk, zatiaľ čo F# je funkcionálny jazyk.</a:t>
            </a:r>
          </a:p>
          <a:p>
            <a:pPr algn="l"/>
            <a:r>
              <a:rPr lang="sk-SK" sz="1200" b="0" i="0" dirty="0">
                <a:solidFill>
                  <a:srgbClr val="374151"/>
                </a:solidFill>
                <a:effectLst/>
              </a:rPr>
              <a:t>.NET poskytuje mnoho nástrojov pre vývojárov, ako je </a:t>
            </a:r>
            <a:r>
              <a:rPr lang="sk-SK" sz="1200" b="0" i="0" dirty="0" err="1">
                <a:solidFill>
                  <a:srgbClr val="374151"/>
                </a:solidFill>
                <a:effectLst/>
              </a:rPr>
              <a:t>Visual</a:t>
            </a:r>
            <a:r>
              <a:rPr lang="sk-SK" sz="1200" b="0" i="0" dirty="0">
                <a:solidFill>
                  <a:srgbClr val="374151"/>
                </a:solidFill>
                <a:effectLst/>
              </a:rPr>
              <a:t> </a:t>
            </a:r>
            <a:r>
              <a:rPr lang="sk-SK" sz="1200" b="0" i="0" dirty="0" err="1">
                <a:solidFill>
                  <a:srgbClr val="374151"/>
                </a:solidFill>
                <a:effectLst/>
              </a:rPr>
              <a:t>Studio</a:t>
            </a:r>
            <a:r>
              <a:rPr lang="sk-SK" sz="1200" b="0" i="0" dirty="0">
                <a:solidFill>
                  <a:srgbClr val="374151"/>
                </a:solidFill>
                <a:effectLst/>
              </a:rPr>
              <a:t>, </a:t>
            </a:r>
            <a:r>
              <a:rPr lang="sk-SK" sz="1200" b="0" i="0" dirty="0" err="1">
                <a:solidFill>
                  <a:srgbClr val="374151"/>
                </a:solidFill>
                <a:effectLst/>
              </a:rPr>
              <a:t>Visual</a:t>
            </a:r>
            <a:r>
              <a:rPr lang="sk-SK" sz="1200" b="0" i="0" dirty="0">
                <a:solidFill>
                  <a:srgbClr val="374151"/>
                </a:solidFill>
                <a:effectLst/>
              </a:rPr>
              <a:t> </a:t>
            </a:r>
            <a:r>
              <a:rPr lang="sk-SK" sz="1200" b="0" i="0" dirty="0" err="1">
                <a:solidFill>
                  <a:srgbClr val="374151"/>
                </a:solidFill>
                <a:effectLst/>
              </a:rPr>
              <a:t>Studio</a:t>
            </a:r>
            <a:r>
              <a:rPr lang="sk-SK" sz="1200" b="0" i="0" dirty="0">
                <a:solidFill>
                  <a:srgbClr val="374151"/>
                </a:solidFill>
                <a:effectLst/>
              </a:rPr>
              <a:t> </a:t>
            </a:r>
            <a:r>
              <a:rPr lang="sk-SK" sz="1200" b="0" i="0" dirty="0" err="1">
                <a:solidFill>
                  <a:srgbClr val="374151"/>
                </a:solidFill>
                <a:effectLst/>
              </a:rPr>
              <a:t>Code</a:t>
            </a:r>
            <a:r>
              <a:rPr lang="sk-SK" sz="1200" b="0" i="0" dirty="0">
                <a:solidFill>
                  <a:srgbClr val="374151"/>
                </a:solidFill>
                <a:effectLst/>
              </a:rPr>
              <a:t> a .NET SDK. Vďaka svojej rôznorodosti a schopnosti pracovať na rôznych platformách je .NET obľúbenou platformou pre vývoj moderných aplikácií.</a:t>
            </a:r>
          </a:p>
          <a:p>
            <a:endParaRPr lang="sk-SK" dirty="0"/>
          </a:p>
        </p:txBody>
      </p:sp>
      <p:sp>
        <p:nvSpPr>
          <p:cNvPr id="4" name="Zástupný objekt pre číslo snímky 3"/>
          <p:cNvSpPr>
            <a:spLocks noGrp="1"/>
          </p:cNvSpPr>
          <p:nvPr>
            <p:ph type="sldNum" sz="quarter" idx="5"/>
          </p:nvPr>
        </p:nvSpPr>
        <p:spPr/>
        <p:txBody>
          <a:bodyPr/>
          <a:lstStyle/>
          <a:p>
            <a:fld id="{D71D8ADB-2858-44F2-A503-F447CC91AA87}" type="slidenum">
              <a:rPr lang="sk-SK" smtClean="0"/>
              <a:t>3</a:t>
            </a:fld>
            <a:endParaRPr lang="sk-SK"/>
          </a:p>
        </p:txBody>
      </p:sp>
    </p:spTree>
    <p:extLst>
      <p:ext uri="{BB962C8B-B14F-4D97-AF65-F5344CB8AC3E}">
        <p14:creationId xmlns:p14="http://schemas.microsoft.com/office/powerpoint/2010/main" val="2070959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en-US" dirty="0" err="1"/>
              <a:t>Viac</a:t>
            </a:r>
            <a:r>
              <a:rPr lang="en-US" dirty="0"/>
              <a:t> </a:t>
            </a:r>
            <a:r>
              <a:rPr lang="en-US" dirty="0" err="1"/>
              <a:t>ako</a:t>
            </a:r>
            <a:r>
              <a:rPr lang="en-US" dirty="0"/>
              <a:t> 1,5 </a:t>
            </a:r>
            <a:r>
              <a:rPr lang="en-US" dirty="0" err="1"/>
              <a:t>miliona</a:t>
            </a:r>
            <a:r>
              <a:rPr lang="en-US" dirty="0"/>
              <a:t> </a:t>
            </a:r>
            <a:r>
              <a:rPr lang="en-US" dirty="0" err="1"/>
              <a:t>developerov</a:t>
            </a:r>
            <a:endParaRPr lang="en-US" dirty="0"/>
          </a:p>
          <a:p>
            <a:endParaRPr lang="en-US" dirty="0"/>
          </a:p>
          <a:p>
            <a:r>
              <a:rPr lang="en-US" dirty="0" err="1"/>
              <a:t>Jednotka</a:t>
            </a:r>
            <a:r>
              <a:rPr lang="en-US" dirty="0"/>
              <a:t> </a:t>
            </a:r>
            <a:r>
              <a:rPr lang="en-US" dirty="0" err="1"/>
              <a:t>medzi</a:t>
            </a:r>
            <a:r>
              <a:rPr lang="en-US" dirty="0"/>
              <a:t> </a:t>
            </a:r>
            <a:r>
              <a:rPr lang="en-US" dirty="0" err="1"/>
              <a:t>najoblubenejsimi</a:t>
            </a:r>
            <a:r>
              <a:rPr lang="en-US" dirty="0"/>
              <a:t> </a:t>
            </a:r>
            <a:r>
              <a:rPr lang="en-US" dirty="0" err="1"/>
              <a:t>frameworkmi</a:t>
            </a:r>
            <a:endParaRPr lang="en-US" dirty="0"/>
          </a:p>
          <a:p>
            <a:endParaRPr lang="en-US" dirty="0"/>
          </a:p>
          <a:p>
            <a:r>
              <a:rPr lang="en-US" dirty="0"/>
              <a:t>Top Languages on </a:t>
            </a:r>
            <a:r>
              <a:rPr lang="en-US" dirty="0" err="1"/>
              <a:t>github</a:t>
            </a:r>
            <a:r>
              <a:rPr lang="en-US" dirty="0"/>
              <a:t>. </a:t>
            </a:r>
            <a:r>
              <a:rPr lang="en-US" dirty="0" err="1"/>
              <a:t>Javasctipt</a:t>
            </a:r>
            <a:r>
              <a:rPr lang="en-US" dirty="0"/>
              <a:t>, Python, TypeScript, Java, C#, </a:t>
            </a:r>
            <a:r>
              <a:rPr lang="en-US" dirty="0" err="1"/>
              <a:t>c++</a:t>
            </a:r>
            <a:r>
              <a:rPr lang="en-US" dirty="0"/>
              <a:t> PHP</a:t>
            </a:r>
            <a:endParaRPr lang="sk-SK" dirty="0"/>
          </a:p>
        </p:txBody>
      </p:sp>
      <p:sp>
        <p:nvSpPr>
          <p:cNvPr id="4" name="Zástupný objekt pre číslo snímky 3"/>
          <p:cNvSpPr>
            <a:spLocks noGrp="1"/>
          </p:cNvSpPr>
          <p:nvPr>
            <p:ph type="sldNum" sz="quarter" idx="5"/>
          </p:nvPr>
        </p:nvSpPr>
        <p:spPr/>
        <p:txBody>
          <a:bodyPr/>
          <a:lstStyle/>
          <a:p>
            <a:fld id="{D71D8ADB-2858-44F2-A503-F447CC91AA87}" type="slidenum">
              <a:rPr lang="sk-SK" smtClean="0"/>
              <a:t>4</a:t>
            </a:fld>
            <a:endParaRPr lang="sk-SK"/>
          </a:p>
        </p:txBody>
      </p:sp>
    </p:spTree>
    <p:extLst>
      <p:ext uri="{BB962C8B-B14F-4D97-AF65-F5344CB8AC3E}">
        <p14:creationId xmlns:p14="http://schemas.microsoft.com/office/powerpoint/2010/main" val="280028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marL="0" indent="0" algn="l">
              <a:buNone/>
            </a:pPr>
            <a:r>
              <a:rPr lang="en-US" dirty="0"/>
              <a:t>C# </a:t>
            </a:r>
            <a:r>
              <a:rPr lang="en-US" dirty="0" err="1"/>
              <a:t>Vtip</a:t>
            </a:r>
            <a:endParaRPr lang="en-US" dirty="0"/>
          </a:p>
          <a:p>
            <a:pPr marL="0" indent="0" algn="l">
              <a:buNone/>
            </a:pPr>
            <a:endParaRPr lang="en-US" dirty="0"/>
          </a:p>
          <a:p>
            <a:pPr marL="0" indent="0" algn="l">
              <a:buNone/>
            </a:pPr>
            <a:r>
              <a:rPr lang="sk-SK" dirty="0"/>
              <a:t>V rámci .NET ekosystému existuje niekoľko programovacích jazykov, ale niektoré z nich patria medzi najpoužívanejšie. Tieto jazyky sú podporované .NET </a:t>
            </a:r>
            <a:r>
              <a:rPr lang="sk-SK" dirty="0" err="1"/>
              <a:t>Frameworkom</a:t>
            </a:r>
            <a:r>
              <a:rPr lang="sk-SK" dirty="0"/>
              <a:t>, .NET </a:t>
            </a:r>
            <a:r>
              <a:rPr lang="sk-SK" dirty="0" err="1"/>
              <a:t>Core</a:t>
            </a:r>
            <a:r>
              <a:rPr lang="sk-SK" dirty="0"/>
              <a:t> a novšími verziami ako .NET 5 a .NET 6. Niektoré z najpoužívanejších jazykov v .NET zahŕňajú:</a:t>
            </a:r>
            <a:endParaRPr lang="en-US" dirty="0"/>
          </a:p>
          <a:p>
            <a:pPr marL="0" indent="0" algn="l">
              <a:buNone/>
            </a:pPr>
            <a:endParaRPr lang="sk-SK" dirty="0"/>
          </a:p>
          <a:p>
            <a:pPr marL="457200" indent="-457200" algn="l">
              <a:buFont typeface="+mj-lt"/>
              <a:buAutoNum type="arabicPeriod"/>
            </a:pPr>
            <a:r>
              <a:rPr lang="sk-SK" b="1" dirty="0"/>
              <a:t>C#: </a:t>
            </a:r>
            <a:r>
              <a:rPr lang="sk-SK" dirty="0"/>
              <a:t>C# (</a:t>
            </a:r>
            <a:r>
              <a:rPr lang="en-US" dirty="0"/>
              <a:t> C </a:t>
            </a:r>
            <a:r>
              <a:rPr lang="en-US" dirty="0" err="1"/>
              <a:t>mriezka</a:t>
            </a:r>
            <a:r>
              <a:rPr lang="en-US" dirty="0"/>
              <a:t> </a:t>
            </a:r>
            <a:r>
              <a:rPr lang="sk-SK" dirty="0"/>
              <a:t>vyslovuje sa "C </a:t>
            </a:r>
            <a:r>
              <a:rPr lang="sk-SK" dirty="0" err="1"/>
              <a:t>sharp</a:t>
            </a:r>
            <a:r>
              <a:rPr lang="sk-SK" dirty="0"/>
              <a:t>") je pravdepodobne </a:t>
            </a:r>
            <a:r>
              <a:rPr lang="sk-SK" b="1" dirty="0"/>
              <a:t>najpopulárnejší</a:t>
            </a:r>
            <a:r>
              <a:rPr lang="sk-SK" dirty="0"/>
              <a:t> jazyk v .NET ekosystéme. Je </a:t>
            </a:r>
            <a:r>
              <a:rPr lang="sk-SK" b="1" dirty="0"/>
              <a:t>to moderný, objektovo orientovaný jazyk</a:t>
            </a:r>
            <a:r>
              <a:rPr lang="sk-SK" dirty="0"/>
              <a:t>, ktorý bol špeciálne navrhnutý pre vývoj aplikácií na platforme Microsoft. C# sa často používa pre vývoj webových aplikácií, desktopových aplikácií, hier a ďalších druhov softvéru.</a:t>
            </a:r>
            <a:endParaRPr lang="en-US" dirty="0"/>
          </a:p>
          <a:p>
            <a:pPr marL="457200" indent="-457200" algn="l">
              <a:buFont typeface="+mj-lt"/>
              <a:buAutoNum type="arabicPeriod"/>
            </a:pPr>
            <a:endParaRPr lang="sk-SK" dirty="0"/>
          </a:p>
          <a:p>
            <a:pPr marL="457200" indent="-457200" algn="l">
              <a:buFont typeface="+mj-lt"/>
              <a:buAutoNum type="arabicPeriod"/>
            </a:pPr>
            <a:r>
              <a:rPr lang="sk-SK" b="1" dirty="0"/>
              <a:t>VB.NET </a:t>
            </a:r>
            <a:r>
              <a:rPr lang="sk-SK" dirty="0"/>
              <a:t>(</a:t>
            </a:r>
            <a:r>
              <a:rPr lang="sk-SK" dirty="0" err="1"/>
              <a:t>Visual</a:t>
            </a:r>
            <a:r>
              <a:rPr lang="sk-SK" dirty="0"/>
              <a:t> </a:t>
            </a:r>
            <a:r>
              <a:rPr lang="sk-SK" dirty="0" err="1"/>
              <a:t>Basic</a:t>
            </a:r>
            <a:r>
              <a:rPr lang="sk-SK" dirty="0"/>
              <a:t> .NET): VB.NET je moderná verzia jazyka </a:t>
            </a:r>
            <a:r>
              <a:rPr lang="sk-SK" dirty="0" err="1"/>
              <a:t>Visual</a:t>
            </a:r>
            <a:r>
              <a:rPr lang="sk-SK" dirty="0"/>
              <a:t> </a:t>
            </a:r>
            <a:r>
              <a:rPr lang="sk-SK" dirty="0" err="1"/>
              <a:t>Basic</a:t>
            </a:r>
            <a:r>
              <a:rPr lang="sk-SK" dirty="0"/>
              <a:t> a je plne integrovaný do .NET </a:t>
            </a:r>
            <a:r>
              <a:rPr lang="sk-SK" dirty="0" err="1"/>
              <a:t>Frameworku</a:t>
            </a:r>
            <a:r>
              <a:rPr lang="sk-SK" dirty="0"/>
              <a:t>. Má </a:t>
            </a:r>
            <a:r>
              <a:rPr lang="sk-SK" b="1" dirty="0"/>
              <a:t>podobnú syntax ako C#, </a:t>
            </a:r>
            <a:r>
              <a:rPr lang="sk-SK" dirty="0"/>
              <a:t>ale niektorí vývojári preferujú jeden z týchto dvoch jazykov v závislosti na ich osobných preferenciách a skúsenostiach.</a:t>
            </a:r>
            <a:endParaRPr lang="en-US" dirty="0"/>
          </a:p>
          <a:p>
            <a:pPr marL="457200" indent="-457200" algn="l">
              <a:buFont typeface="+mj-lt"/>
              <a:buAutoNum type="arabicPeriod"/>
            </a:pPr>
            <a:endParaRPr lang="sk-SK" dirty="0"/>
          </a:p>
          <a:p>
            <a:pPr marL="457200" indent="-457200" algn="l">
              <a:buFont typeface="+mj-lt"/>
              <a:buAutoNum type="arabicPeriod"/>
            </a:pPr>
            <a:r>
              <a:rPr lang="sk-SK" b="1" dirty="0"/>
              <a:t>F#: </a:t>
            </a:r>
            <a:r>
              <a:rPr lang="sk-SK" dirty="0"/>
              <a:t>F# je </a:t>
            </a:r>
            <a:r>
              <a:rPr lang="sk-SK" b="1" dirty="0"/>
              <a:t>funkcionálny programovací jazyk </a:t>
            </a:r>
            <a:r>
              <a:rPr lang="sk-SK" dirty="0"/>
              <a:t>pre .NET, ktorý </a:t>
            </a:r>
            <a:r>
              <a:rPr lang="sk-SK" b="1" dirty="0"/>
              <a:t>kombinuje funkcionálne programovanie s objektovým prístupom</a:t>
            </a:r>
            <a:r>
              <a:rPr lang="sk-SK" dirty="0"/>
              <a:t>. Je vhodný pre paralelné a asynchrónne programovanie a je obľúbený pre niektoré </a:t>
            </a:r>
            <a:r>
              <a:rPr lang="sk-SK" b="1" dirty="0"/>
              <a:t>špecifické scenáre, ako je spracovanie dát a numerické výpočty</a:t>
            </a:r>
            <a:r>
              <a:rPr lang="sk-SK" dirty="0"/>
              <a:t>.</a:t>
            </a:r>
          </a:p>
          <a:p>
            <a:endParaRPr lang="sk-SK" dirty="0"/>
          </a:p>
        </p:txBody>
      </p:sp>
      <p:sp>
        <p:nvSpPr>
          <p:cNvPr id="4" name="Zástupný objekt pre číslo snímky 3"/>
          <p:cNvSpPr>
            <a:spLocks noGrp="1"/>
          </p:cNvSpPr>
          <p:nvPr>
            <p:ph type="sldNum" sz="quarter" idx="5"/>
          </p:nvPr>
        </p:nvSpPr>
        <p:spPr/>
        <p:txBody>
          <a:bodyPr/>
          <a:lstStyle/>
          <a:p>
            <a:fld id="{D71D8ADB-2858-44F2-A503-F447CC91AA87}" type="slidenum">
              <a:rPr lang="sk-SK" smtClean="0"/>
              <a:t>5</a:t>
            </a:fld>
            <a:endParaRPr lang="sk-SK"/>
          </a:p>
        </p:txBody>
      </p:sp>
    </p:spTree>
    <p:extLst>
      <p:ext uri="{BB962C8B-B14F-4D97-AF65-F5344CB8AC3E}">
        <p14:creationId xmlns:p14="http://schemas.microsoft.com/office/powerpoint/2010/main" val="607742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algn="l">
              <a:buFont typeface="+mj-lt"/>
              <a:buAutoNum type="arabicPeriod"/>
            </a:pPr>
            <a:r>
              <a:rPr lang="sk-SK" b="1" i="0" dirty="0">
                <a:solidFill>
                  <a:srgbClr val="374151"/>
                </a:solidFill>
                <a:effectLst/>
                <a:latin typeface="Söhne"/>
              </a:rPr>
              <a:t>Prvé vydanie (.NET </a:t>
            </a:r>
            <a:r>
              <a:rPr lang="sk-SK" b="1" i="0" dirty="0" err="1">
                <a:solidFill>
                  <a:srgbClr val="374151"/>
                </a:solidFill>
                <a:effectLst/>
                <a:latin typeface="Söhne"/>
              </a:rPr>
              <a:t>Framework</a:t>
            </a:r>
            <a:r>
              <a:rPr lang="sk-SK" b="1" i="0" dirty="0">
                <a:solidFill>
                  <a:srgbClr val="374151"/>
                </a:solidFill>
                <a:effectLst/>
                <a:latin typeface="Söhne"/>
              </a:rPr>
              <a:t> 1.0):</a:t>
            </a:r>
            <a:r>
              <a:rPr lang="sk-SK" b="0" i="0" dirty="0">
                <a:solidFill>
                  <a:srgbClr val="374151"/>
                </a:solidFill>
                <a:effectLst/>
                <a:latin typeface="Söhne"/>
              </a:rPr>
              <a:t> </a:t>
            </a:r>
            <a:r>
              <a:rPr lang="sk-SK" b="1" i="0" dirty="0">
                <a:solidFill>
                  <a:srgbClr val="374151"/>
                </a:solidFill>
                <a:effectLst/>
                <a:latin typeface="Söhne"/>
              </a:rPr>
              <a:t>Uvedené v februári 2002</a:t>
            </a:r>
            <a:r>
              <a:rPr lang="sk-SK" b="0" i="0" dirty="0">
                <a:solidFill>
                  <a:srgbClr val="374151"/>
                </a:solidFill>
                <a:effectLst/>
                <a:latin typeface="Söhne"/>
              </a:rPr>
              <a:t>, prinieslo nový spôsob vývoja aplikácií pre Windows. Obsahovalo mnoho knižníc a nástrojov pre vývoj aplikácií v jazykoch ako C# a VB.NET.</a:t>
            </a:r>
          </a:p>
          <a:p>
            <a:pPr algn="l">
              <a:buFont typeface="+mj-lt"/>
              <a:buAutoNum type="arabicPeriod"/>
            </a:pPr>
            <a:r>
              <a:rPr lang="sk-SK" b="1" i="0" dirty="0">
                <a:solidFill>
                  <a:srgbClr val="374151"/>
                </a:solidFill>
                <a:effectLst/>
                <a:latin typeface="Söhne"/>
              </a:rPr>
              <a:t>Rozšírenie verzie (.NET </a:t>
            </a:r>
            <a:r>
              <a:rPr lang="sk-SK" b="1" i="0" dirty="0" err="1">
                <a:solidFill>
                  <a:srgbClr val="374151"/>
                </a:solidFill>
                <a:effectLst/>
                <a:latin typeface="Söhne"/>
              </a:rPr>
              <a:t>Framework</a:t>
            </a:r>
            <a:r>
              <a:rPr lang="sk-SK" b="1" i="0" dirty="0">
                <a:solidFill>
                  <a:srgbClr val="374151"/>
                </a:solidFill>
                <a:effectLst/>
                <a:latin typeface="Söhne"/>
              </a:rPr>
              <a:t> 1.1):</a:t>
            </a:r>
            <a:r>
              <a:rPr lang="sk-SK" b="0" i="0" dirty="0">
                <a:solidFill>
                  <a:srgbClr val="374151"/>
                </a:solidFill>
                <a:effectLst/>
                <a:latin typeface="Söhne"/>
              </a:rPr>
              <a:t> </a:t>
            </a:r>
            <a:r>
              <a:rPr lang="sk-SK" b="0" i="0" dirty="0" err="1">
                <a:solidFill>
                  <a:srgbClr val="374151"/>
                </a:solidFill>
                <a:effectLst/>
                <a:latin typeface="Söhne"/>
              </a:rPr>
              <a:t>Vydáno</a:t>
            </a:r>
            <a:r>
              <a:rPr lang="sk-SK" b="0" i="0" dirty="0">
                <a:solidFill>
                  <a:srgbClr val="374151"/>
                </a:solidFill>
                <a:effectLst/>
                <a:latin typeface="Söhne"/>
              </a:rPr>
              <a:t> v roku 2003, prinieslo opravy chýb a niekoľko vylepšení.</a:t>
            </a:r>
          </a:p>
          <a:p>
            <a:pPr algn="l">
              <a:buFont typeface="+mj-lt"/>
              <a:buAutoNum type="arabicPeriod"/>
            </a:pPr>
            <a:r>
              <a:rPr lang="sk-SK" b="1" i="0" dirty="0">
                <a:solidFill>
                  <a:srgbClr val="374151"/>
                </a:solidFill>
                <a:effectLst/>
                <a:latin typeface="Söhne"/>
              </a:rPr>
              <a:t>.NET </a:t>
            </a:r>
            <a:r>
              <a:rPr lang="sk-SK" b="1" i="0" dirty="0" err="1">
                <a:solidFill>
                  <a:srgbClr val="374151"/>
                </a:solidFill>
                <a:effectLst/>
                <a:latin typeface="Söhne"/>
              </a:rPr>
              <a:t>Framework</a:t>
            </a:r>
            <a:r>
              <a:rPr lang="sk-SK" b="1" i="0" dirty="0">
                <a:solidFill>
                  <a:srgbClr val="374151"/>
                </a:solidFill>
                <a:effectLst/>
                <a:latin typeface="Söhne"/>
              </a:rPr>
              <a:t> 2.0:</a:t>
            </a:r>
            <a:r>
              <a:rPr lang="sk-SK" b="0" i="0" dirty="0">
                <a:solidFill>
                  <a:srgbClr val="374151"/>
                </a:solidFill>
                <a:effectLst/>
                <a:latin typeface="Söhne"/>
              </a:rPr>
              <a:t> </a:t>
            </a:r>
            <a:r>
              <a:rPr lang="sk-SK" b="0" i="0" dirty="0" err="1">
                <a:solidFill>
                  <a:srgbClr val="374151"/>
                </a:solidFill>
                <a:effectLst/>
                <a:latin typeface="Söhne"/>
              </a:rPr>
              <a:t>Vydáno</a:t>
            </a:r>
            <a:r>
              <a:rPr lang="sk-SK" b="0" i="0" dirty="0">
                <a:solidFill>
                  <a:srgbClr val="374151"/>
                </a:solidFill>
                <a:effectLst/>
                <a:latin typeface="Söhne"/>
              </a:rPr>
              <a:t> v roku 2005, prinieslo mnoho nových funkcií, vrátane lepšej podpory pre webové služby, vylepšených nástrojov pre vývojárov a nových verzií jazykov (</a:t>
            </a:r>
            <a:r>
              <a:rPr lang="sk-SK" b="1" i="0" dirty="0">
                <a:solidFill>
                  <a:srgbClr val="374151"/>
                </a:solidFill>
                <a:effectLst/>
                <a:latin typeface="Söhne"/>
              </a:rPr>
              <a:t>napríklad C# 2.0</a:t>
            </a:r>
            <a:r>
              <a:rPr lang="sk-SK" b="0" i="0" dirty="0">
                <a:solidFill>
                  <a:srgbClr val="374151"/>
                </a:solidFill>
                <a:effectLst/>
                <a:latin typeface="Söhne"/>
              </a:rPr>
              <a:t>).</a:t>
            </a:r>
          </a:p>
          <a:p>
            <a:pPr algn="l">
              <a:buFont typeface="+mj-lt"/>
              <a:buAutoNum type="arabicPeriod"/>
            </a:pPr>
            <a:r>
              <a:rPr lang="sk-SK" b="1" i="0" dirty="0">
                <a:solidFill>
                  <a:srgbClr val="374151"/>
                </a:solidFill>
                <a:effectLst/>
                <a:latin typeface="Söhne"/>
              </a:rPr>
              <a:t>Zavedenie WPF a WCF (.NET </a:t>
            </a:r>
            <a:r>
              <a:rPr lang="sk-SK" b="1" i="0" dirty="0" err="1">
                <a:solidFill>
                  <a:srgbClr val="374151"/>
                </a:solidFill>
                <a:effectLst/>
                <a:latin typeface="Söhne"/>
              </a:rPr>
              <a:t>Framework</a:t>
            </a:r>
            <a:r>
              <a:rPr lang="sk-SK" b="1" i="0" dirty="0">
                <a:solidFill>
                  <a:srgbClr val="374151"/>
                </a:solidFill>
                <a:effectLst/>
                <a:latin typeface="Söhne"/>
              </a:rPr>
              <a:t> 3.0):</a:t>
            </a:r>
            <a:r>
              <a:rPr lang="sk-SK" b="0" i="0" dirty="0">
                <a:solidFill>
                  <a:srgbClr val="374151"/>
                </a:solidFill>
                <a:effectLst/>
                <a:latin typeface="Söhne"/>
              </a:rPr>
              <a:t> Táto verzia bola vydaná v roku 2006 a priniesla </a:t>
            </a:r>
            <a:r>
              <a:rPr lang="sk-SK" b="1" i="0" dirty="0">
                <a:solidFill>
                  <a:srgbClr val="374151"/>
                </a:solidFill>
                <a:effectLst/>
                <a:latin typeface="Söhne"/>
              </a:rPr>
              <a:t>Windows </a:t>
            </a:r>
            <a:r>
              <a:rPr lang="sk-SK" b="1" i="0" dirty="0" err="1">
                <a:solidFill>
                  <a:srgbClr val="374151"/>
                </a:solidFill>
                <a:effectLst/>
                <a:latin typeface="Söhne"/>
              </a:rPr>
              <a:t>Presentation</a:t>
            </a:r>
            <a:r>
              <a:rPr lang="sk-SK" b="1" i="0" dirty="0">
                <a:solidFill>
                  <a:srgbClr val="374151"/>
                </a:solidFill>
                <a:effectLst/>
                <a:latin typeface="Söhne"/>
              </a:rPr>
              <a:t> </a:t>
            </a:r>
            <a:r>
              <a:rPr lang="sk-SK" b="1" i="0" dirty="0" err="1">
                <a:solidFill>
                  <a:srgbClr val="374151"/>
                </a:solidFill>
                <a:effectLst/>
                <a:latin typeface="Söhne"/>
              </a:rPr>
              <a:t>Foundation</a:t>
            </a:r>
            <a:r>
              <a:rPr lang="sk-SK" b="1" i="0" dirty="0">
                <a:solidFill>
                  <a:srgbClr val="374151"/>
                </a:solidFill>
                <a:effectLst/>
                <a:latin typeface="Söhne"/>
              </a:rPr>
              <a:t> (WPF) pre vývoj grafických užívateľských rozhraní </a:t>
            </a:r>
            <a:r>
              <a:rPr lang="sk-SK" b="0" i="0" dirty="0">
                <a:solidFill>
                  <a:srgbClr val="374151"/>
                </a:solidFill>
                <a:effectLst/>
                <a:latin typeface="Söhne"/>
              </a:rPr>
              <a:t>a Windows </a:t>
            </a:r>
            <a:r>
              <a:rPr lang="sk-SK" b="0" i="0" dirty="0" err="1">
                <a:solidFill>
                  <a:srgbClr val="374151"/>
                </a:solidFill>
                <a:effectLst/>
                <a:latin typeface="Söhne"/>
              </a:rPr>
              <a:t>Communication</a:t>
            </a:r>
            <a:r>
              <a:rPr lang="sk-SK" b="0" i="0" dirty="0">
                <a:solidFill>
                  <a:srgbClr val="374151"/>
                </a:solidFill>
                <a:effectLst/>
                <a:latin typeface="Söhne"/>
              </a:rPr>
              <a:t> </a:t>
            </a:r>
            <a:r>
              <a:rPr lang="sk-SK" b="0" i="0" dirty="0" err="1">
                <a:solidFill>
                  <a:srgbClr val="374151"/>
                </a:solidFill>
                <a:effectLst/>
                <a:latin typeface="Söhne"/>
              </a:rPr>
              <a:t>Foundation</a:t>
            </a:r>
            <a:r>
              <a:rPr lang="sk-SK" b="0" i="0" dirty="0">
                <a:solidFill>
                  <a:srgbClr val="374151"/>
                </a:solidFill>
                <a:effectLst/>
                <a:latin typeface="Söhne"/>
              </a:rPr>
              <a:t> (WCF) pre vývoj komunikačných služieb.</a:t>
            </a:r>
          </a:p>
          <a:p>
            <a:pPr algn="l">
              <a:buFont typeface="+mj-lt"/>
              <a:buAutoNum type="arabicPeriod"/>
            </a:pPr>
            <a:r>
              <a:rPr lang="sk-SK" b="1" i="0" dirty="0">
                <a:solidFill>
                  <a:srgbClr val="374151"/>
                </a:solidFill>
                <a:effectLst/>
                <a:latin typeface="Söhne"/>
              </a:rPr>
              <a:t>Ďalšie vylepšenia (.NET </a:t>
            </a:r>
            <a:r>
              <a:rPr lang="sk-SK" b="1" i="0" dirty="0" err="1">
                <a:solidFill>
                  <a:srgbClr val="374151"/>
                </a:solidFill>
                <a:effectLst/>
                <a:latin typeface="Söhne"/>
              </a:rPr>
              <a:t>Framework</a:t>
            </a:r>
            <a:r>
              <a:rPr lang="sk-SK" b="1" i="0" dirty="0">
                <a:solidFill>
                  <a:srgbClr val="374151"/>
                </a:solidFill>
                <a:effectLst/>
                <a:latin typeface="Söhne"/>
              </a:rPr>
              <a:t> 3.5):</a:t>
            </a:r>
            <a:r>
              <a:rPr lang="sk-SK" b="0" i="0" dirty="0">
                <a:solidFill>
                  <a:srgbClr val="374151"/>
                </a:solidFill>
                <a:effectLst/>
                <a:latin typeface="Söhne"/>
              </a:rPr>
              <a:t> Vydané v roku 2008, prinieslo niekoľko aktualizácií a nových funkcií, vrátane </a:t>
            </a:r>
            <a:r>
              <a:rPr lang="sk-SK" b="1" i="0" dirty="0">
                <a:solidFill>
                  <a:srgbClr val="374151"/>
                </a:solidFill>
                <a:effectLst/>
                <a:latin typeface="Söhne"/>
              </a:rPr>
              <a:t>LINQ (</a:t>
            </a:r>
            <a:r>
              <a:rPr lang="sk-SK" b="1" i="0" dirty="0" err="1">
                <a:solidFill>
                  <a:srgbClr val="374151"/>
                </a:solidFill>
                <a:effectLst/>
                <a:latin typeface="Söhne"/>
              </a:rPr>
              <a:t>Language</a:t>
            </a:r>
            <a:r>
              <a:rPr lang="sk-SK" b="1" i="0" dirty="0">
                <a:solidFill>
                  <a:srgbClr val="374151"/>
                </a:solidFill>
                <a:effectLst/>
                <a:latin typeface="Söhne"/>
              </a:rPr>
              <a:t> </a:t>
            </a:r>
            <a:r>
              <a:rPr lang="sk-SK" b="1" i="0" dirty="0" err="1">
                <a:solidFill>
                  <a:srgbClr val="374151"/>
                </a:solidFill>
                <a:effectLst/>
                <a:latin typeface="Söhne"/>
              </a:rPr>
              <a:t>Integrated</a:t>
            </a:r>
            <a:r>
              <a:rPr lang="sk-SK" b="1" i="0" dirty="0">
                <a:solidFill>
                  <a:srgbClr val="374151"/>
                </a:solidFill>
                <a:effectLst/>
                <a:latin typeface="Söhne"/>
              </a:rPr>
              <a:t> </a:t>
            </a:r>
            <a:r>
              <a:rPr lang="sk-SK" b="1" i="0" dirty="0" err="1">
                <a:solidFill>
                  <a:srgbClr val="374151"/>
                </a:solidFill>
                <a:effectLst/>
                <a:latin typeface="Söhne"/>
              </a:rPr>
              <a:t>Query</a:t>
            </a:r>
            <a:r>
              <a:rPr lang="sk-SK" b="1" i="0" dirty="0">
                <a:solidFill>
                  <a:srgbClr val="374151"/>
                </a:solidFill>
                <a:effectLst/>
                <a:latin typeface="Söhne"/>
              </a:rPr>
              <a:t>) </a:t>
            </a:r>
            <a:r>
              <a:rPr lang="sk-SK" b="0" i="0" dirty="0">
                <a:solidFill>
                  <a:srgbClr val="374151"/>
                </a:solidFill>
                <a:effectLst/>
                <a:latin typeface="Söhne"/>
              </a:rPr>
              <a:t>a podpory pre </a:t>
            </a:r>
            <a:r>
              <a:rPr lang="sk-SK" b="1" i="0" dirty="0">
                <a:solidFill>
                  <a:srgbClr val="374151"/>
                </a:solidFill>
                <a:effectLst/>
                <a:latin typeface="Söhne"/>
              </a:rPr>
              <a:t>AJAX</a:t>
            </a:r>
            <a:r>
              <a:rPr lang="sk-SK" b="0" i="0" dirty="0">
                <a:solidFill>
                  <a:srgbClr val="374151"/>
                </a:solidFill>
                <a:effectLst/>
                <a:latin typeface="Söhne"/>
              </a:rPr>
              <a:t>.</a:t>
            </a:r>
          </a:p>
          <a:p>
            <a:pPr algn="l">
              <a:buFont typeface="+mj-lt"/>
              <a:buAutoNum type="arabicPeriod"/>
            </a:pPr>
            <a:r>
              <a:rPr lang="sk-SK" b="1" i="0" dirty="0">
                <a:solidFill>
                  <a:srgbClr val="374151"/>
                </a:solidFill>
                <a:effectLst/>
                <a:latin typeface="Söhne"/>
              </a:rPr>
              <a:t>.NET </a:t>
            </a:r>
            <a:r>
              <a:rPr lang="sk-SK" b="1" i="0" dirty="0" err="1">
                <a:solidFill>
                  <a:srgbClr val="374151"/>
                </a:solidFill>
                <a:effectLst/>
                <a:latin typeface="Söhne"/>
              </a:rPr>
              <a:t>Framework</a:t>
            </a:r>
            <a:r>
              <a:rPr lang="sk-SK" b="1" i="0" dirty="0">
                <a:solidFill>
                  <a:srgbClr val="374151"/>
                </a:solidFill>
                <a:effectLst/>
                <a:latin typeface="Söhne"/>
              </a:rPr>
              <a:t> 4.0:</a:t>
            </a:r>
            <a:r>
              <a:rPr lang="sk-SK" b="0" i="0" dirty="0">
                <a:solidFill>
                  <a:srgbClr val="374151"/>
                </a:solidFill>
                <a:effectLst/>
                <a:latin typeface="Söhne"/>
              </a:rPr>
              <a:t> Vydaný v roku 2010, s vylepšeným výkonom, novými funkciami pre paralelné programovanie a podporou pre dynamické jazyky.</a:t>
            </a:r>
          </a:p>
          <a:p>
            <a:pPr algn="l">
              <a:buFont typeface="+mj-lt"/>
              <a:buAutoNum type="arabicPeriod"/>
            </a:pPr>
            <a:r>
              <a:rPr lang="sk-SK" b="1" i="0" dirty="0">
                <a:solidFill>
                  <a:srgbClr val="374151"/>
                </a:solidFill>
                <a:effectLst/>
                <a:latin typeface="Söhne"/>
              </a:rPr>
              <a:t>Integrácia s Windows 8 (.NET </a:t>
            </a:r>
            <a:r>
              <a:rPr lang="sk-SK" b="1" i="0" dirty="0" err="1">
                <a:solidFill>
                  <a:srgbClr val="374151"/>
                </a:solidFill>
                <a:effectLst/>
                <a:latin typeface="Söhne"/>
              </a:rPr>
              <a:t>Framework</a:t>
            </a:r>
            <a:r>
              <a:rPr lang="sk-SK" b="1" i="0" dirty="0">
                <a:solidFill>
                  <a:srgbClr val="374151"/>
                </a:solidFill>
                <a:effectLst/>
                <a:latin typeface="Söhne"/>
              </a:rPr>
              <a:t> 4.5):</a:t>
            </a:r>
            <a:r>
              <a:rPr lang="sk-SK" b="0" i="0" dirty="0">
                <a:solidFill>
                  <a:srgbClr val="374151"/>
                </a:solidFill>
                <a:effectLst/>
                <a:latin typeface="Söhne"/>
              </a:rPr>
              <a:t> Vydaný v roku 2012, priniesol integráciu s Windows 8 a niekoľko ďalších vylepšení, vrátane podpory pre asynchrónne programovanie.</a:t>
            </a:r>
          </a:p>
          <a:p>
            <a:pPr algn="l">
              <a:buFont typeface="+mj-lt"/>
              <a:buAutoNum type="arabicPeriod"/>
            </a:pPr>
            <a:r>
              <a:rPr lang="sk-SK" b="1" i="0" dirty="0">
                <a:solidFill>
                  <a:srgbClr val="374151"/>
                </a:solidFill>
                <a:effectLst/>
                <a:latin typeface="Söhne"/>
              </a:rPr>
              <a:t>Otvorenie kódu (.NET </a:t>
            </a:r>
            <a:r>
              <a:rPr lang="sk-SK" b="1" i="0" dirty="0" err="1">
                <a:solidFill>
                  <a:srgbClr val="374151"/>
                </a:solidFill>
                <a:effectLst/>
                <a:latin typeface="Söhne"/>
              </a:rPr>
              <a:t>Core</a:t>
            </a:r>
            <a:r>
              <a:rPr lang="sk-SK" b="1" i="0" dirty="0">
                <a:solidFill>
                  <a:srgbClr val="374151"/>
                </a:solidFill>
                <a:effectLst/>
                <a:latin typeface="Söhne"/>
              </a:rPr>
              <a:t>):</a:t>
            </a:r>
            <a:r>
              <a:rPr lang="sk-SK" b="0" i="0" dirty="0">
                <a:solidFill>
                  <a:srgbClr val="374151"/>
                </a:solidFill>
                <a:effectLst/>
                <a:latin typeface="Söhne"/>
              </a:rPr>
              <a:t> Microsoft v roku 2014 oznámil .NET </a:t>
            </a:r>
            <a:r>
              <a:rPr lang="sk-SK" b="0" i="0" dirty="0" err="1">
                <a:solidFill>
                  <a:srgbClr val="374151"/>
                </a:solidFill>
                <a:effectLst/>
                <a:latin typeface="Söhne"/>
              </a:rPr>
              <a:t>Core</a:t>
            </a:r>
            <a:r>
              <a:rPr lang="sk-SK" b="0" i="0" dirty="0">
                <a:solidFill>
                  <a:srgbClr val="374151"/>
                </a:solidFill>
                <a:effectLst/>
                <a:latin typeface="Söhne"/>
              </a:rPr>
              <a:t>, odľahčenú a modulárnu verziu .NET </a:t>
            </a:r>
            <a:r>
              <a:rPr lang="sk-SK" b="0" i="0" dirty="0" err="1">
                <a:solidFill>
                  <a:srgbClr val="374151"/>
                </a:solidFill>
                <a:effectLst/>
                <a:latin typeface="Söhne"/>
              </a:rPr>
              <a:t>Frameworku</a:t>
            </a:r>
            <a:r>
              <a:rPr lang="sk-SK" b="0" i="0" dirty="0">
                <a:solidFill>
                  <a:srgbClr val="374151"/>
                </a:solidFill>
                <a:effectLst/>
                <a:latin typeface="Söhne"/>
              </a:rPr>
              <a:t>, ktorá bola následne otvorená kódu (</a:t>
            </a:r>
            <a:r>
              <a:rPr lang="sk-SK" b="1" i="0" dirty="0" err="1">
                <a:solidFill>
                  <a:srgbClr val="374151"/>
                </a:solidFill>
                <a:effectLst/>
                <a:latin typeface="Söhne"/>
              </a:rPr>
              <a:t>open</a:t>
            </a:r>
            <a:r>
              <a:rPr lang="sk-SK" b="1" i="0" dirty="0">
                <a:solidFill>
                  <a:srgbClr val="374151"/>
                </a:solidFill>
                <a:effectLst/>
                <a:latin typeface="Söhne"/>
              </a:rPr>
              <a:t> </a:t>
            </a:r>
            <a:r>
              <a:rPr lang="sk-SK" b="1" i="0" dirty="0" err="1">
                <a:solidFill>
                  <a:srgbClr val="374151"/>
                </a:solidFill>
                <a:effectLst/>
                <a:latin typeface="Söhne"/>
              </a:rPr>
              <a:t>source</a:t>
            </a:r>
            <a:r>
              <a:rPr lang="sk-SK" b="0" i="0" dirty="0">
                <a:solidFill>
                  <a:srgbClr val="374151"/>
                </a:solidFill>
                <a:effectLst/>
                <a:latin typeface="Söhne"/>
              </a:rPr>
              <a:t>) a stala sa multiplatformovou (podporuje Linux a </a:t>
            </a:r>
            <a:r>
              <a:rPr lang="sk-SK" b="0" i="0" dirty="0" err="1">
                <a:solidFill>
                  <a:srgbClr val="374151"/>
                </a:solidFill>
                <a:effectLst/>
                <a:latin typeface="Söhne"/>
              </a:rPr>
              <a:t>macOS</a:t>
            </a:r>
            <a:r>
              <a:rPr lang="sk-SK" b="0" i="0" dirty="0">
                <a:solidFill>
                  <a:srgbClr val="374151"/>
                </a:solidFill>
                <a:effectLst/>
                <a:latin typeface="Söhne"/>
              </a:rPr>
              <a:t>).</a:t>
            </a:r>
          </a:p>
          <a:p>
            <a:pPr algn="l">
              <a:buFont typeface="+mj-lt"/>
              <a:buAutoNum type="arabicPeriod"/>
            </a:pPr>
            <a:r>
              <a:rPr lang="sk-SK" b="1" i="0" dirty="0">
                <a:solidFill>
                  <a:srgbClr val="374151"/>
                </a:solidFill>
                <a:effectLst/>
                <a:latin typeface="Söhne"/>
              </a:rPr>
              <a:t>.NET 5:</a:t>
            </a:r>
            <a:r>
              <a:rPr lang="sk-SK" b="0" i="0" dirty="0">
                <a:solidFill>
                  <a:srgbClr val="374151"/>
                </a:solidFill>
                <a:effectLst/>
                <a:latin typeface="Söhne"/>
              </a:rPr>
              <a:t> V roku 2020 bola predstavená verzia .NET 5, ktorá predstavuje zjednotenie .NET </a:t>
            </a:r>
            <a:r>
              <a:rPr lang="sk-SK" b="0" i="0" dirty="0" err="1">
                <a:solidFill>
                  <a:srgbClr val="374151"/>
                </a:solidFill>
                <a:effectLst/>
                <a:latin typeface="Söhne"/>
              </a:rPr>
              <a:t>Core</a:t>
            </a:r>
            <a:r>
              <a:rPr lang="sk-SK" b="0" i="0" dirty="0">
                <a:solidFill>
                  <a:srgbClr val="374151"/>
                </a:solidFill>
                <a:effectLst/>
                <a:latin typeface="Söhne"/>
              </a:rPr>
              <a:t> a .NET </a:t>
            </a:r>
            <a:r>
              <a:rPr lang="sk-SK" b="0" i="0" dirty="0" err="1">
                <a:solidFill>
                  <a:srgbClr val="374151"/>
                </a:solidFill>
                <a:effectLst/>
                <a:latin typeface="Söhne"/>
              </a:rPr>
              <a:t>Frameworku</a:t>
            </a:r>
            <a:r>
              <a:rPr lang="sk-SK" b="0" i="0" dirty="0">
                <a:solidFill>
                  <a:srgbClr val="374151"/>
                </a:solidFill>
                <a:effectLst/>
                <a:latin typeface="Söhne"/>
              </a:rPr>
              <a:t>. .NET 5 a nasledujúce verzie sú súčasťou jednotnej platformy .NET.</a:t>
            </a:r>
          </a:p>
          <a:p>
            <a:pPr algn="l">
              <a:buFont typeface="+mj-lt"/>
              <a:buAutoNum type="arabicPeriod"/>
            </a:pPr>
            <a:r>
              <a:rPr lang="sk-SK" b="1" i="0" dirty="0">
                <a:solidFill>
                  <a:srgbClr val="374151"/>
                </a:solidFill>
                <a:effectLst/>
                <a:latin typeface="Söhne"/>
              </a:rPr>
              <a:t>.NET 6:</a:t>
            </a:r>
            <a:r>
              <a:rPr lang="sk-SK" b="0" i="0" dirty="0">
                <a:solidFill>
                  <a:srgbClr val="374151"/>
                </a:solidFill>
                <a:effectLst/>
                <a:latin typeface="Söhne"/>
              </a:rPr>
              <a:t> V roku 2021 bola vydaná verzia .NET 6 s dlhodobou podporou (LTS - </a:t>
            </a:r>
            <a:r>
              <a:rPr lang="sk-SK" b="0" i="0" dirty="0" err="1">
                <a:solidFill>
                  <a:srgbClr val="374151"/>
                </a:solidFill>
                <a:effectLst/>
                <a:latin typeface="Söhne"/>
              </a:rPr>
              <a:t>Long</a:t>
            </a:r>
            <a:r>
              <a:rPr lang="sk-SK" b="0" i="0" dirty="0">
                <a:solidFill>
                  <a:srgbClr val="374151"/>
                </a:solidFill>
                <a:effectLst/>
                <a:latin typeface="Söhne"/>
              </a:rPr>
              <a:t>-Term </a:t>
            </a:r>
            <a:r>
              <a:rPr lang="sk-SK" b="0" i="0" dirty="0" err="1">
                <a:solidFill>
                  <a:srgbClr val="374151"/>
                </a:solidFill>
                <a:effectLst/>
                <a:latin typeface="Söhne"/>
              </a:rPr>
              <a:t>Support</a:t>
            </a:r>
            <a:r>
              <a:rPr lang="sk-SK" b="0" i="0" dirty="0">
                <a:solidFill>
                  <a:srgbClr val="374151"/>
                </a:solidFill>
                <a:effectLst/>
                <a:latin typeface="Söhne"/>
              </a:rPr>
              <a:t>), čo znamená, že bude podporovaná dlhší čas s aktualizáciami a opravami chýb.</a:t>
            </a:r>
          </a:p>
        </p:txBody>
      </p:sp>
      <p:sp>
        <p:nvSpPr>
          <p:cNvPr id="4" name="Zástupný objekt pre číslo snímky 3"/>
          <p:cNvSpPr>
            <a:spLocks noGrp="1"/>
          </p:cNvSpPr>
          <p:nvPr>
            <p:ph type="sldNum" sz="quarter" idx="5"/>
          </p:nvPr>
        </p:nvSpPr>
        <p:spPr/>
        <p:txBody>
          <a:bodyPr/>
          <a:lstStyle/>
          <a:p>
            <a:fld id="{D71D8ADB-2858-44F2-A503-F447CC91AA87}" type="slidenum">
              <a:rPr lang="sk-SK" smtClean="0"/>
              <a:t>6</a:t>
            </a:fld>
            <a:endParaRPr lang="sk-SK"/>
          </a:p>
        </p:txBody>
      </p:sp>
    </p:spTree>
    <p:extLst>
      <p:ext uri="{BB962C8B-B14F-4D97-AF65-F5344CB8AC3E}">
        <p14:creationId xmlns:p14="http://schemas.microsoft.com/office/powerpoint/2010/main" val="2597770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algn="l"/>
            <a:br>
              <a:rPr lang="sk-SK" b="0" i="0" dirty="0">
                <a:solidFill>
                  <a:srgbClr val="374151"/>
                </a:solidFill>
                <a:effectLst/>
                <a:latin typeface="Söhne"/>
              </a:rPr>
            </a:br>
            <a:r>
              <a:rPr lang="sk-SK" b="0" i="0" dirty="0">
                <a:solidFill>
                  <a:srgbClr val="374151"/>
                </a:solidFill>
                <a:effectLst/>
                <a:latin typeface="Söhne"/>
              </a:rPr>
              <a:t>IL (</a:t>
            </a:r>
            <a:r>
              <a:rPr lang="sk-SK" b="0" i="0" dirty="0" err="1">
                <a:solidFill>
                  <a:srgbClr val="374151"/>
                </a:solidFill>
                <a:effectLst/>
                <a:latin typeface="Söhne"/>
              </a:rPr>
              <a:t>Intermediate</a:t>
            </a:r>
            <a:r>
              <a:rPr lang="sk-SK" b="0" i="0" dirty="0">
                <a:solidFill>
                  <a:srgbClr val="374151"/>
                </a:solidFill>
                <a:effectLst/>
                <a:latin typeface="Söhne"/>
              </a:rPr>
              <a:t> </a:t>
            </a:r>
            <a:r>
              <a:rPr lang="sk-SK" b="0" i="0" dirty="0" err="1">
                <a:solidFill>
                  <a:srgbClr val="374151"/>
                </a:solidFill>
                <a:effectLst/>
                <a:latin typeface="Söhne"/>
              </a:rPr>
              <a:t>Language</a:t>
            </a:r>
            <a:r>
              <a:rPr lang="sk-SK" b="0" i="0" dirty="0">
                <a:solidFill>
                  <a:srgbClr val="374151"/>
                </a:solidFill>
                <a:effectLst/>
                <a:latin typeface="Söhne"/>
              </a:rPr>
              <a:t>), často nazývaný MSIL (Microsoft </a:t>
            </a:r>
            <a:r>
              <a:rPr lang="sk-SK" b="0" i="0" dirty="0" err="1">
                <a:solidFill>
                  <a:srgbClr val="374151"/>
                </a:solidFill>
                <a:effectLst/>
                <a:latin typeface="Söhne"/>
              </a:rPr>
              <a:t>Intermediate</a:t>
            </a:r>
            <a:r>
              <a:rPr lang="sk-SK" b="0" i="0" dirty="0">
                <a:solidFill>
                  <a:srgbClr val="374151"/>
                </a:solidFill>
                <a:effectLst/>
                <a:latin typeface="Söhne"/>
              </a:rPr>
              <a:t> </a:t>
            </a:r>
            <a:r>
              <a:rPr lang="sk-SK" b="0" i="0" dirty="0" err="1">
                <a:solidFill>
                  <a:srgbClr val="374151"/>
                </a:solidFill>
                <a:effectLst/>
                <a:latin typeface="Söhne"/>
              </a:rPr>
              <a:t>Language</a:t>
            </a:r>
            <a:r>
              <a:rPr lang="sk-SK" b="0" i="0" dirty="0">
                <a:solidFill>
                  <a:srgbClr val="374151"/>
                </a:solidFill>
                <a:effectLst/>
                <a:latin typeface="Söhne"/>
              </a:rPr>
              <a:t>) alebo CIL (</a:t>
            </a:r>
            <a:r>
              <a:rPr lang="sk-SK" b="0" i="0" dirty="0" err="1">
                <a:solidFill>
                  <a:srgbClr val="374151"/>
                </a:solidFill>
                <a:effectLst/>
                <a:latin typeface="Söhne"/>
              </a:rPr>
              <a:t>Common</a:t>
            </a:r>
            <a:r>
              <a:rPr lang="sk-SK" b="0" i="0" dirty="0">
                <a:solidFill>
                  <a:srgbClr val="374151"/>
                </a:solidFill>
                <a:effectLst/>
                <a:latin typeface="Söhne"/>
              </a:rPr>
              <a:t> </a:t>
            </a:r>
            <a:r>
              <a:rPr lang="sk-SK" b="0" i="0" dirty="0" err="1">
                <a:solidFill>
                  <a:srgbClr val="374151"/>
                </a:solidFill>
                <a:effectLst/>
                <a:latin typeface="Söhne"/>
              </a:rPr>
              <a:t>Intermediate</a:t>
            </a:r>
            <a:r>
              <a:rPr lang="sk-SK" b="0" i="0" dirty="0">
                <a:solidFill>
                  <a:srgbClr val="374151"/>
                </a:solidFill>
                <a:effectLst/>
                <a:latin typeface="Söhne"/>
              </a:rPr>
              <a:t> </a:t>
            </a:r>
            <a:r>
              <a:rPr lang="sk-SK" b="0" i="0" dirty="0" err="1">
                <a:solidFill>
                  <a:srgbClr val="374151"/>
                </a:solidFill>
                <a:effectLst/>
                <a:latin typeface="Söhne"/>
              </a:rPr>
              <a:t>Language</a:t>
            </a:r>
            <a:r>
              <a:rPr lang="sk-SK" b="0" i="0" dirty="0">
                <a:solidFill>
                  <a:srgbClr val="374151"/>
                </a:solidFill>
                <a:effectLst/>
                <a:latin typeface="Söhne"/>
              </a:rPr>
              <a:t>), je nízkoúrovňový, </a:t>
            </a:r>
            <a:r>
              <a:rPr lang="sk-SK" b="1" i="0" dirty="0">
                <a:solidFill>
                  <a:srgbClr val="374151"/>
                </a:solidFill>
                <a:effectLst/>
                <a:latin typeface="Söhne"/>
              </a:rPr>
              <a:t>platformovo nezávislý kód, ktorý je vytvorený kompilátorom pri kompilácii zdrojového kódu napísaného v jazyku .NET, ako napríklad C# </a:t>
            </a:r>
            <a:r>
              <a:rPr lang="sk-SK" b="0" i="0" dirty="0">
                <a:solidFill>
                  <a:srgbClr val="374151"/>
                </a:solidFill>
                <a:effectLst/>
                <a:latin typeface="Söhne"/>
              </a:rPr>
              <a:t>alebo VB.NET.</a:t>
            </a:r>
            <a:endParaRPr lang="en-US" b="0" i="0" dirty="0">
              <a:solidFill>
                <a:srgbClr val="374151"/>
              </a:solidFill>
              <a:effectLst/>
              <a:latin typeface="Söhne"/>
            </a:endParaRPr>
          </a:p>
          <a:p>
            <a:pPr algn="l"/>
            <a:endParaRPr lang="sk-SK" b="0" i="0" dirty="0">
              <a:solidFill>
                <a:srgbClr val="374151"/>
              </a:solidFill>
              <a:effectLst/>
              <a:latin typeface="Söhne"/>
            </a:endParaRPr>
          </a:p>
          <a:p>
            <a:pPr algn="l"/>
            <a:r>
              <a:rPr lang="sk-SK" b="0" i="0" dirty="0">
                <a:solidFill>
                  <a:srgbClr val="374151"/>
                </a:solidFill>
                <a:effectLst/>
                <a:latin typeface="Söhne"/>
              </a:rPr>
              <a:t>Keď vývojár napíše program v niektorom z jazykov .NET, kompilátor prevedie zdrojový kód do </a:t>
            </a:r>
            <a:r>
              <a:rPr lang="sk-SK" b="0" i="0" dirty="0" err="1">
                <a:solidFill>
                  <a:srgbClr val="374151"/>
                </a:solidFill>
                <a:effectLst/>
                <a:latin typeface="Söhne"/>
              </a:rPr>
              <a:t>Intermediate</a:t>
            </a:r>
            <a:r>
              <a:rPr lang="sk-SK" b="0" i="0" dirty="0">
                <a:solidFill>
                  <a:srgbClr val="374151"/>
                </a:solidFill>
                <a:effectLst/>
                <a:latin typeface="Söhne"/>
              </a:rPr>
              <a:t> </a:t>
            </a:r>
            <a:r>
              <a:rPr lang="sk-SK" b="0" i="0" dirty="0" err="1">
                <a:solidFill>
                  <a:srgbClr val="374151"/>
                </a:solidFill>
                <a:effectLst/>
                <a:latin typeface="Söhne"/>
              </a:rPr>
              <a:t>Language</a:t>
            </a:r>
            <a:r>
              <a:rPr lang="sk-SK" b="0" i="0" dirty="0">
                <a:solidFill>
                  <a:srgbClr val="374151"/>
                </a:solidFill>
                <a:effectLst/>
                <a:latin typeface="Söhne"/>
              </a:rPr>
              <a:t>. Tento IL kód nie je určený pre konkrétnu platformu alebo architektúru procesora. Namiesto toho ide o </a:t>
            </a:r>
            <a:r>
              <a:rPr lang="sk-SK" b="1" i="0" dirty="0">
                <a:solidFill>
                  <a:srgbClr val="374151"/>
                </a:solidFill>
                <a:effectLst/>
                <a:latin typeface="Söhne"/>
              </a:rPr>
              <a:t>abstraktný formát, ktorý je určený na beh na virtuálnom stroji </a:t>
            </a:r>
            <a:r>
              <a:rPr lang="sk-SK" b="1" i="0" dirty="0" err="1">
                <a:solidFill>
                  <a:srgbClr val="374151"/>
                </a:solidFill>
                <a:effectLst/>
                <a:latin typeface="Söhne"/>
              </a:rPr>
              <a:t>Common</a:t>
            </a:r>
            <a:r>
              <a:rPr lang="sk-SK" b="1" i="0" dirty="0">
                <a:solidFill>
                  <a:srgbClr val="374151"/>
                </a:solidFill>
                <a:effectLst/>
                <a:latin typeface="Söhne"/>
              </a:rPr>
              <a:t> </a:t>
            </a:r>
            <a:r>
              <a:rPr lang="sk-SK" b="1" i="0" dirty="0" err="1">
                <a:solidFill>
                  <a:srgbClr val="374151"/>
                </a:solidFill>
                <a:effectLst/>
                <a:latin typeface="Söhne"/>
              </a:rPr>
              <a:t>Language</a:t>
            </a:r>
            <a:r>
              <a:rPr lang="sk-SK" b="1" i="0" dirty="0">
                <a:solidFill>
                  <a:srgbClr val="374151"/>
                </a:solidFill>
                <a:effectLst/>
                <a:latin typeface="Söhne"/>
              </a:rPr>
              <a:t> </a:t>
            </a:r>
            <a:r>
              <a:rPr lang="sk-SK" b="1" i="0" dirty="0" err="1">
                <a:solidFill>
                  <a:srgbClr val="374151"/>
                </a:solidFill>
                <a:effectLst/>
                <a:latin typeface="Söhne"/>
              </a:rPr>
              <a:t>Runtime</a:t>
            </a:r>
            <a:r>
              <a:rPr lang="sk-SK" b="1" i="0" dirty="0">
                <a:solidFill>
                  <a:srgbClr val="374151"/>
                </a:solidFill>
                <a:effectLst/>
                <a:latin typeface="Söhne"/>
              </a:rPr>
              <a:t> (CLR), ktorý je súčasťou .NET </a:t>
            </a:r>
            <a:r>
              <a:rPr lang="sk-SK" b="1" i="0" dirty="0" err="1">
                <a:solidFill>
                  <a:srgbClr val="374151"/>
                </a:solidFill>
                <a:effectLst/>
                <a:latin typeface="Söhne"/>
              </a:rPr>
              <a:t>frameworku</a:t>
            </a:r>
            <a:r>
              <a:rPr lang="sk-SK" b="0" i="0" dirty="0">
                <a:solidFill>
                  <a:srgbClr val="374151"/>
                </a:solidFill>
                <a:effectLst/>
                <a:latin typeface="Söhne"/>
              </a:rPr>
              <a:t>.</a:t>
            </a:r>
            <a:endParaRPr lang="en-US" b="0" i="0" dirty="0">
              <a:solidFill>
                <a:srgbClr val="374151"/>
              </a:solidFill>
              <a:effectLst/>
              <a:latin typeface="Söhne"/>
            </a:endParaRPr>
          </a:p>
          <a:p>
            <a:pPr algn="l"/>
            <a:endParaRPr lang="sk-SK" b="0" i="0" dirty="0">
              <a:solidFill>
                <a:srgbClr val="374151"/>
              </a:solidFill>
              <a:effectLst/>
              <a:latin typeface="Söhne"/>
            </a:endParaRPr>
          </a:p>
          <a:p>
            <a:pPr algn="l"/>
            <a:r>
              <a:rPr lang="sk-SK" b="0" i="0" dirty="0">
                <a:solidFill>
                  <a:srgbClr val="374151"/>
                </a:solidFill>
                <a:effectLst/>
                <a:latin typeface="Söhne"/>
              </a:rPr>
              <a:t>Dôležitým konceptom spojeným s IL </a:t>
            </a:r>
            <a:r>
              <a:rPr lang="sk-SK" b="1" i="0" dirty="0">
                <a:solidFill>
                  <a:srgbClr val="374151"/>
                </a:solidFill>
                <a:effectLst/>
                <a:latin typeface="Söhne"/>
              </a:rPr>
              <a:t>je Just-In-</a:t>
            </a:r>
            <a:r>
              <a:rPr lang="sk-SK" b="1" i="0" dirty="0" err="1">
                <a:solidFill>
                  <a:srgbClr val="374151"/>
                </a:solidFill>
                <a:effectLst/>
                <a:latin typeface="Söhne"/>
              </a:rPr>
              <a:t>Time</a:t>
            </a:r>
            <a:r>
              <a:rPr lang="sk-SK" b="1" i="0" dirty="0">
                <a:solidFill>
                  <a:srgbClr val="374151"/>
                </a:solidFill>
                <a:effectLst/>
                <a:latin typeface="Söhne"/>
              </a:rPr>
              <a:t> (JIT) kompilácia</a:t>
            </a:r>
            <a:r>
              <a:rPr lang="sk-SK" b="0" i="0" dirty="0">
                <a:solidFill>
                  <a:srgbClr val="374151"/>
                </a:solidFill>
                <a:effectLst/>
                <a:latin typeface="Söhne"/>
              </a:rPr>
              <a:t>. Pri spustení aplikácie </a:t>
            </a:r>
            <a:r>
              <a:rPr lang="sk-SK" b="1" i="0" dirty="0">
                <a:solidFill>
                  <a:srgbClr val="374151"/>
                </a:solidFill>
                <a:effectLst/>
                <a:latin typeface="Söhne"/>
              </a:rPr>
              <a:t>CLR prevedie IL kód do natívneho kódu pre konkrétnu platformu</a:t>
            </a:r>
            <a:r>
              <a:rPr lang="sk-SK" b="0" i="0" dirty="0">
                <a:solidFill>
                  <a:srgbClr val="374151"/>
                </a:solidFill>
                <a:effectLst/>
                <a:latin typeface="Söhne"/>
              </a:rPr>
              <a:t>, na ktorej aplikácia beží. To znamená, že zatiaľ čo IL </a:t>
            </a:r>
            <a:r>
              <a:rPr lang="sk-SK" b="1" i="0" dirty="0">
                <a:solidFill>
                  <a:srgbClr val="374151"/>
                </a:solidFill>
                <a:effectLst/>
                <a:latin typeface="Söhne"/>
              </a:rPr>
              <a:t>poskytuje abstrakciu pre platformu, CLR je schopné vykonať preklad na natívny kód, ktorý môže byť priamo vykonaný na cieľovom stroji.</a:t>
            </a:r>
          </a:p>
          <a:p>
            <a:pPr algn="l"/>
            <a:endParaRPr lang="en-US" b="1" i="0" dirty="0">
              <a:solidFill>
                <a:srgbClr val="374151"/>
              </a:solidFill>
              <a:effectLst/>
              <a:latin typeface="Söhne"/>
            </a:endParaRPr>
          </a:p>
          <a:p>
            <a:pPr algn="l"/>
            <a:r>
              <a:rPr lang="sk-SK" b="0" i="0" dirty="0">
                <a:solidFill>
                  <a:srgbClr val="374151"/>
                </a:solidFill>
                <a:effectLst/>
                <a:latin typeface="Söhne"/>
              </a:rPr>
              <a:t>Vďaka použitiu IL a CLR môže .NET ponúkať platformovú nezávislosť a možnosť optimalizácie kódu pre beh na rôznych architektúrach. To tiež umožňuje </a:t>
            </a:r>
            <a:r>
              <a:rPr lang="sk-SK" b="0" i="0" dirty="0" err="1">
                <a:solidFill>
                  <a:srgbClr val="374151"/>
                </a:solidFill>
                <a:effectLst/>
                <a:latin typeface="Söhne"/>
              </a:rPr>
              <a:t>interoperabilitu</a:t>
            </a:r>
            <a:r>
              <a:rPr lang="sk-SK" b="0" i="0" dirty="0">
                <a:solidFill>
                  <a:srgbClr val="374151"/>
                </a:solidFill>
                <a:effectLst/>
                <a:latin typeface="Söhne"/>
              </a:rPr>
              <a:t> medzi rôznymi jazykmi v rámci .NET </a:t>
            </a:r>
            <a:r>
              <a:rPr lang="sk-SK" b="0" i="0" dirty="0" err="1">
                <a:solidFill>
                  <a:srgbClr val="374151"/>
                </a:solidFill>
                <a:effectLst/>
                <a:latin typeface="Söhne"/>
              </a:rPr>
              <a:t>frameworku</a:t>
            </a:r>
            <a:r>
              <a:rPr lang="sk-SK" b="0" i="0" dirty="0">
                <a:solidFill>
                  <a:srgbClr val="374151"/>
                </a:solidFill>
                <a:effectLst/>
                <a:latin typeface="Söhne"/>
              </a:rPr>
              <a:t>, pretože všetky tieto jazyky sú kompilované do spoločného IL formátu.</a:t>
            </a:r>
          </a:p>
          <a:p>
            <a:endParaRPr lang="sk-SK" dirty="0"/>
          </a:p>
        </p:txBody>
      </p:sp>
      <p:sp>
        <p:nvSpPr>
          <p:cNvPr id="4" name="Zástupný objekt pre číslo snímky 3"/>
          <p:cNvSpPr>
            <a:spLocks noGrp="1"/>
          </p:cNvSpPr>
          <p:nvPr>
            <p:ph type="sldNum" sz="quarter" idx="5"/>
          </p:nvPr>
        </p:nvSpPr>
        <p:spPr/>
        <p:txBody>
          <a:bodyPr/>
          <a:lstStyle/>
          <a:p>
            <a:fld id="{D71D8ADB-2858-44F2-A503-F447CC91AA87}" type="slidenum">
              <a:rPr lang="sk-SK" smtClean="0"/>
              <a:t>7</a:t>
            </a:fld>
            <a:endParaRPr lang="sk-SK"/>
          </a:p>
        </p:txBody>
      </p:sp>
    </p:spTree>
    <p:extLst>
      <p:ext uri="{BB962C8B-B14F-4D97-AF65-F5344CB8AC3E}">
        <p14:creationId xmlns:p14="http://schemas.microsoft.com/office/powerpoint/2010/main" val="2847342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algn="l"/>
            <a:endParaRPr lang="sk-SK" dirty="0"/>
          </a:p>
        </p:txBody>
      </p:sp>
      <p:sp>
        <p:nvSpPr>
          <p:cNvPr id="4" name="Zástupný objekt pre číslo snímky 3"/>
          <p:cNvSpPr>
            <a:spLocks noGrp="1"/>
          </p:cNvSpPr>
          <p:nvPr>
            <p:ph type="sldNum" sz="quarter" idx="5"/>
          </p:nvPr>
        </p:nvSpPr>
        <p:spPr/>
        <p:txBody>
          <a:bodyPr/>
          <a:lstStyle/>
          <a:p>
            <a:fld id="{D71D8ADB-2858-44F2-A503-F447CC91AA87}" type="slidenum">
              <a:rPr lang="sk-SK" smtClean="0"/>
              <a:t>8</a:t>
            </a:fld>
            <a:endParaRPr lang="sk-SK"/>
          </a:p>
        </p:txBody>
      </p:sp>
    </p:spTree>
    <p:extLst>
      <p:ext uri="{BB962C8B-B14F-4D97-AF65-F5344CB8AC3E}">
        <p14:creationId xmlns:p14="http://schemas.microsoft.com/office/powerpoint/2010/main" val="2343876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algn="l"/>
            <a:br>
              <a:rPr lang="sk-SK" b="1" i="0" dirty="0">
                <a:solidFill>
                  <a:srgbClr val="0F0F0F"/>
                </a:solidFill>
                <a:effectLst/>
                <a:latin typeface="Söhne"/>
              </a:rPr>
            </a:br>
            <a:r>
              <a:rPr lang="sk-SK" b="0" i="0" dirty="0">
                <a:solidFill>
                  <a:srgbClr val="0F0F0F"/>
                </a:solidFill>
                <a:effectLst/>
                <a:latin typeface="Söhne"/>
              </a:rPr>
              <a:t>.NET 5 je jednou z hlavných verzií </a:t>
            </a:r>
            <a:r>
              <a:rPr lang="sk-SK" b="0" i="0" dirty="0" err="1">
                <a:solidFill>
                  <a:srgbClr val="0F0F0F"/>
                </a:solidFill>
                <a:effectLst/>
                <a:latin typeface="Söhne"/>
              </a:rPr>
              <a:t>frameworku</a:t>
            </a:r>
            <a:r>
              <a:rPr lang="sk-SK" b="0" i="0" dirty="0">
                <a:solidFill>
                  <a:srgbClr val="0F0F0F"/>
                </a:solidFill>
                <a:effectLst/>
                <a:latin typeface="Söhne"/>
              </a:rPr>
              <a:t> .NET, ktorý bol vydaný v novembri 2020. Táto verzia predstavuje značnú zmenu v porovnaní s predchádzajúcimi verziami, a to nielen vo svojom názve, ale aj v podstate a filozofii.</a:t>
            </a:r>
          </a:p>
          <a:p>
            <a:pPr algn="l"/>
            <a:r>
              <a:rPr lang="sk-SK" b="0" i="0" dirty="0">
                <a:solidFill>
                  <a:srgbClr val="0F0F0F"/>
                </a:solidFill>
                <a:effectLst/>
                <a:latin typeface="Söhne"/>
              </a:rPr>
              <a:t>Tu sú niektoré z hlavných bodov týkajúcich sa .NET 5:</a:t>
            </a:r>
          </a:p>
          <a:p>
            <a:pPr algn="l">
              <a:buFont typeface="+mj-lt"/>
              <a:buAutoNum type="arabicPeriod"/>
            </a:pPr>
            <a:r>
              <a:rPr lang="sk-SK" b="1" i="0" dirty="0">
                <a:solidFill>
                  <a:srgbClr val="0F0F0F"/>
                </a:solidFill>
                <a:effectLst/>
                <a:latin typeface="Söhne"/>
              </a:rPr>
              <a:t>Jednotný ekosystém:</a:t>
            </a:r>
            <a:r>
              <a:rPr lang="sk-SK" b="0" i="0" dirty="0">
                <a:solidFill>
                  <a:srgbClr val="0F0F0F"/>
                </a:solidFill>
                <a:effectLst/>
                <a:latin typeface="Söhne"/>
              </a:rPr>
              <a:t> .NET 5 bol vytvorený s cieľom </a:t>
            </a:r>
            <a:r>
              <a:rPr lang="sk-SK" b="0" i="0" dirty="0" err="1">
                <a:solidFill>
                  <a:srgbClr val="0F0F0F"/>
                </a:solidFill>
                <a:effectLst/>
                <a:latin typeface="Söhne"/>
              </a:rPr>
              <a:t>sjednotiť</a:t>
            </a:r>
            <a:r>
              <a:rPr lang="sk-SK" b="0" i="0" dirty="0">
                <a:solidFill>
                  <a:srgbClr val="0F0F0F"/>
                </a:solidFill>
                <a:effectLst/>
                <a:latin typeface="Söhne"/>
              </a:rPr>
              <a:t> rôzne vetvy </a:t>
            </a:r>
            <a:r>
              <a:rPr lang="sk-SK" b="0" i="0" dirty="0" err="1">
                <a:solidFill>
                  <a:srgbClr val="0F0F0F"/>
                </a:solidFill>
                <a:effectLst/>
                <a:latin typeface="Söhne"/>
              </a:rPr>
              <a:t>frameworku</a:t>
            </a:r>
            <a:r>
              <a:rPr lang="sk-SK" b="0" i="0" dirty="0">
                <a:solidFill>
                  <a:srgbClr val="0F0F0F"/>
                </a:solidFill>
                <a:effectLst/>
                <a:latin typeface="Söhne"/>
              </a:rPr>
              <a:t> .NET, vrátane .NET </a:t>
            </a:r>
            <a:r>
              <a:rPr lang="sk-SK" b="0" i="0" dirty="0" err="1">
                <a:solidFill>
                  <a:srgbClr val="0F0F0F"/>
                </a:solidFill>
                <a:effectLst/>
                <a:latin typeface="Söhne"/>
              </a:rPr>
              <a:t>Framework</a:t>
            </a:r>
            <a:r>
              <a:rPr lang="sk-SK" b="0" i="0" dirty="0">
                <a:solidFill>
                  <a:srgbClr val="0F0F0F"/>
                </a:solidFill>
                <a:effectLst/>
                <a:latin typeface="Söhne"/>
              </a:rPr>
              <a:t>, .NET </a:t>
            </a:r>
            <a:r>
              <a:rPr lang="sk-SK" b="0" i="0" dirty="0" err="1">
                <a:solidFill>
                  <a:srgbClr val="0F0F0F"/>
                </a:solidFill>
                <a:effectLst/>
                <a:latin typeface="Söhne"/>
              </a:rPr>
              <a:t>Core</a:t>
            </a:r>
            <a:r>
              <a:rPr lang="sk-SK" b="0" i="0" dirty="0">
                <a:solidFill>
                  <a:srgbClr val="0F0F0F"/>
                </a:solidFill>
                <a:effectLst/>
                <a:latin typeface="Söhne"/>
              </a:rPr>
              <a:t> a </a:t>
            </a:r>
            <a:r>
              <a:rPr lang="sk-SK" b="0" i="0" dirty="0" err="1">
                <a:solidFill>
                  <a:srgbClr val="0F0F0F"/>
                </a:solidFill>
                <a:effectLst/>
                <a:latin typeface="Söhne"/>
              </a:rPr>
              <a:t>Xamarin</a:t>
            </a:r>
            <a:r>
              <a:rPr lang="sk-SK" b="0" i="0" dirty="0">
                <a:solidFill>
                  <a:srgbClr val="0F0F0F"/>
                </a:solidFill>
                <a:effectLst/>
                <a:latin typeface="Söhne"/>
              </a:rPr>
              <a:t>. Týmto spôsobom poskytuje jednotný a súdržný ekosystém pre vývojárov.</a:t>
            </a:r>
          </a:p>
          <a:p>
            <a:pPr algn="l">
              <a:buFont typeface="+mj-lt"/>
              <a:buAutoNum type="arabicPeriod"/>
            </a:pPr>
            <a:r>
              <a:rPr lang="sk-SK" b="1" i="0" dirty="0">
                <a:solidFill>
                  <a:srgbClr val="0F0F0F"/>
                </a:solidFill>
                <a:effectLst/>
                <a:latin typeface="Söhne"/>
              </a:rPr>
              <a:t>Zánik .NET </a:t>
            </a:r>
            <a:r>
              <a:rPr lang="sk-SK" b="1" i="0" dirty="0" err="1">
                <a:solidFill>
                  <a:srgbClr val="0F0F0F"/>
                </a:solidFill>
                <a:effectLst/>
                <a:latin typeface="Söhne"/>
              </a:rPr>
              <a:t>Standardu</a:t>
            </a:r>
            <a:r>
              <a:rPr lang="sk-SK" b="1" i="0" dirty="0">
                <a:solidFill>
                  <a:srgbClr val="0F0F0F"/>
                </a:solidFill>
                <a:effectLst/>
                <a:latin typeface="Söhne"/>
              </a:rPr>
              <a:t>:</a:t>
            </a:r>
            <a:r>
              <a:rPr lang="sk-SK" b="0" i="0" dirty="0">
                <a:solidFill>
                  <a:srgbClr val="0F0F0F"/>
                </a:solidFill>
                <a:effectLst/>
                <a:latin typeface="Söhne"/>
              </a:rPr>
              <a:t> S .NET 5 došlo k ukončeniu .NET </a:t>
            </a:r>
            <a:r>
              <a:rPr lang="sk-SK" b="0" i="0" dirty="0" err="1">
                <a:solidFill>
                  <a:srgbClr val="0F0F0F"/>
                </a:solidFill>
                <a:effectLst/>
                <a:latin typeface="Söhne"/>
              </a:rPr>
              <a:t>Standardu</a:t>
            </a:r>
            <a:r>
              <a:rPr lang="sk-SK" b="0" i="0" dirty="0">
                <a:solidFill>
                  <a:srgbClr val="0F0F0F"/>
                </a:solidFill>
                <a:effectLst/>
                <a:latin typeface="Söhne"/>
              </a:rPr>
              <a:t> a nahradeniu ho novým prístupom k platformovej kompatibilite. Namiesto toho, aby existovali rôzne verzie .NET </a:t>
            </a:r>
            <a:r>
              <a:rPr lang="sk-SK" b="0" i="0" dirty="0" err="1">
                <a:solidFill>
                  <a:srgbClr val="0F0F0F"/>
                </a:solidFill>
                <a:effectLst/>
                <a:latin typeface="Söhne"/>
              </a:rPr>
              <a:t>Standardu</a:t>
            </a:r>
            <a:r>
              <a:rPr lang="sk-SK" b="0" i="0" dirty="0">
                <a:solidFill>
                  <a:srgbClr val="0F0F0F"/>
                </a:solidFill>
                <a:effectLst/>
                <a:latin typeface="Söhne"/>
              </a:rPr>
              <a:t>, teraz projekt môže priamo </a:t>
            </a:r>
            <a:r>
              <a:rPr lang="sk-SK" b="0" i="0" dirty="0" err="1">
                <a:solidFill>
                  <a:srgbClr val="0F0F0F"/>
                </a:solidFill>
                <a:effectLst/>
                <a:latin typeface="Söhne"/>
              </a:rPr>
              <a:t>cieľiť</a:t>
            </a:r>
            <a:r>
              <a:rPr lang="sk-SK" b="0" i="0" dirty="0">
                <a:solidFill>
                  <a:srgbClr val="0F0F0F"/>
                </a:solidFill>
                <a:effectLst/>
                <a:latin typeface="Söhne"/>
              </a:rPr>
              <a:t> konkrétnu platformu pomocou "</a:t>
            </a:r>
            <a:r>
              <a:rPr lang="sk-SK" b="0" i="0" dirty="0" err="1">
                <a:solidFill>
                  <a:srgbClr val="0F0F0F"/>
                </a:solidFill>
                <a:effectLst/>
                <a:latin typeface="Söhne"/>
              </a:rPr>
              <a:t>Platform</a:t>
            </a:r>
            <a:r>
              <a:rPr lang="sk-SK" b="0" i="0" dirty="0">
                <a:solidFill>
                  <a:srgbClr val="0F0F0F"/>
                </a:solidFill>
                <a:effectLst/>
                <a:latin typeface="Söhne"/>
              </a:rPr>
              <a:t> </a:t>
            </a:r>
            <a:r>
              <a:rPr lang="sk-SK" b="0" i="0" dirty="0" err="1">
                <a:solidFill>
                  <a:srgbClr val="0F0F0F"/>
                </a:solidFill>
                <a:effectLst/>
                <a:latin typeface="Söhne"/>
              </a:rPr>
              <a:t>Compatibility</a:t>
            </a:r>
            <a:r>
              <a:rPr lang="sk-SK" b="0" i="0" dirty="0">
                <a:solidFill>
                  <a:srgbClr val="0F0F0F"/>
                </a:solidFill>
                <a:effectLst/>
                <a:latin typeface="Söhne"/>
              </a:rPr>
              <a:t>."</a:t>
            </a:r>
          </a:p>
          <a:p>
            <a:pPr algn="l">
              <a:buFont typeface="+mj-lt"/>
              <a:buAutoNum type="arabicPeriod"/>
            </a:pPr>
            <a:r>
              <a:rPr lang="sk-SK" b="1" i="0" dirty="0">
                <a:solidFill>
                  <a:srgbClr val="0F0F0F"/>
                </a:solidFill>
                <a:effectLst/>
                <a:latin typeface="Söhne"/>
              </a:rPr>
              <a:t>Podpora pre viaceré platformy:</a:t>
            </a:r>
            <a:r>
              <a:rPr lang="sk-SK" b="0" i="0" dirty="0">
                <a:solidFill>
                  <a:srgbClr val="0F0F0F"/>
                </a:solidFill>
                <a:effectLst/>
                <a:latin typeface="Söhne"/>
              </a:rPr>
              <a:t> .NET 5 podporuje viacero </a:t>
            </a:r>
            <a:r>
              <a:rPr lang="sk-SK" b="0" i="0" dirty="0" err="1">
                <a:solidFill>
                  <a:srgbClr val="0F0F0F"/>
                </a:solidFill>
                <a:effectLst/>
                <a:latin typeface="Söhne"/>
              </a:rPr>
              <a:t>platform</a:t>
            </a:r>
            <a:r>
              <a:rPr lang="sk-SK" b="0" i="0" dirty="0">
                <a:solidFill>
                  <a:srgbClr val="0F0F0F"/>
                </a:solidFill>
                <a:effectLst/>
                <a:latin typeface="Söhne"/>
              </a:rPr>
              <a:t> vrátane Windows, Linux a </a:t>
            </a:r>
            <a:r>
              <a:rPr lang="sk-SK" b="0" i="0" dirty="0" err="1">
                <a:solidFill>
                  <a:srgbClr val="0F0F0F"/>
                </a:solidFill>
                <a:effectLst/>
                <a:latin typeface="Söhne"/>
              </a:rPr>
              <a:t>macOS</a:t>
            </a:r>
            <a:r>
              <a:rPr lang="sk-SK" b="0" i="0" dirty="0">
                <a:solidFill>
                  <a:srgbClr val="0F0F0F"/>
                </a:solidFill>
                <a:effectLst/>
                <a:latin typeface="Söhne"/>
              </a:rPr>
              <a:t>. Taktiež podporuje cloudové prostredia a kontajnery, čo umožňuje vytváranie a nasadzovanie aplikácií na rôzne platformy bez väčších zmien v kóde.</a:t>
            </a:r>
          </a:p>
          <a:p>
            <a:pPr algn="l">
              <a:buFont typeface="+mj-lt"/>
              <a:buAutoNum type="arabicPeriod"/>
            </a:pPr>
            <a:r>
              <a:rPr lang="sk-SK" b="1" i="0" dirty="0">
                <a:solidFill>
                  <a:srgbClr val="0F0F0F"/>
                </a:solidFill>
                <a:effectLst/>
                <a:latin typeface="Söhne"/>
              </a:rPr>
              <a:t>Vyššia výkonnosť:</a:t>
            </a:r>
            <a:r>
              <a:rPr lang="sk-SK" b="0" i="0" dirty="0">
                <a:solidFill>
                  <a:srgbClr val="0F0F0F"/>
                </a:solidFill>
                <a:effectLst/>
                <a:latin typeface="Söhne"/>
              </a:rPr>
              <a:t> .NET 5 prináša rôzne vylepšenia v oblasti výkonu a optimalizácie. Zahrňuje napríklad JIT (Just-In-</a:t>
            </a:r>
            <a:r>
              <a:rPr lang="sk-SK" b="0" i="0" dirty="0" err="1">
                <a:solidFill>
                  <a:srgbClr val="0F0F0F"/>
                </a:solidFill>
                <a:effectLst/>
                <a:latin typeface="Söhne"/>
              </a:rPr>
              <a:t>Time</a:t>
            </a:r>
            <a:r>
              <a:rPr lang="sk-SK" b="0" i="0" dirty="0">
                <a:solidFill>
                  <a:srgbClr val="0F0F0F"/>
                </a:solidFill>
                <a:effectLst/>
                <a:latin typeface="Söhne"/>
              </a:rPr>
              <a:t>) kompiláciu pre rýchlejší štart aplikácií a ďalšie optimalizácie, ktoré pomáhajú zlepšiť celkovú výkonnosť.</a:t>
            </a:r>
          </a:p>
          <a:p>
            <a:pPr algn="l">
              <a:buFont typeface="+mj-lt"/>
              <a:buAutoNum type="arabicPeriod"/>
            </a:pPr>
            <a:r>
              <a:rPr lang="sk-SK" b="1" i="0" dirty="0">
                <a:solidFill>
                  <a:srgbClr val="0F0F0F"/>
                </a:solidFill>
                <a:effectLst/>
                <a:latin typeface="Söhne"/>
              </a:rPr>
              <a:t>Nové funkcie a API:</a:t>
            </a:r>
            <a:r>
              <a:rPr lang="sk-SK" b="0" i="0" dirty="0">
                <a:solidFill>
                  <a:srgbClr val="0F0F0F"/>
                </a:solidFill>
                <a:effectLst/>
                <a:latin typeface="Söhne"/>
              </a:rPr>
              <a:t> .NET 5 prináša nové funkcie a rozšírenia, ktoré sú špecifické pre túto verziu. Patrí sem napríklad podpora pre C# 9, nové typy kolekcií, aktualizované knižnice ASP.NET </a:t>
            </a:r>
            <a:r>
              <a:rPr lang="sk-SK" b="0" i="0" dirty="0" err="1">
                <a:solidFill>
                  <a:srgbClr val="0F0F0F"/>
                </a:solidFill>
                <a:effectLst/>
                <a:latin typeface="Söhne"/>
              </a:rPr>
              <a:t>Core</a:t>
            </a:r>
            <a:r>
              <a:rPr lang="sk-SK" b="0" i="0" dirty="0">
                <a:solidFill>
                  <a:srgbClr val="0F0F0F"/>
                </a:solidFill>
                <a:effectLst/>
                <a:latin typeface="Söhne"/>
              </a:rPr>
              <a:t>, a mnoho ďalších vylepšení.</a:t>
            </a:r>
          </a:p>
          <a:p>
            <a:pPr algn="l">
              <a:buFont typeface="+mj-lt"/>
              <a:buAutoNum type="arabicPeriod"/>
            </a:pPr>
            <a:r>
              <a:rPr lang="sk-SK" b="1" i="0" dirty="0" err="1">
                <a:solidFill>
                  <a:srgbClr val="0F0F0F"/>
                </a:solidFill>
                <a:effectLst/>
                <a:latin typeface="Söhne"/>
              </a:rPr>
              <a:t>Open-Source</a:t>
            </a:r>
            <a:r>
              <a:rPr lang="sk-SK" b="1" i="0" dirty="0">
                <a:solidFill>
                  <a:srgbClr val="0F0F0F"/>
                </a:solidFill>
                <a:effectLst/>
                <a:latin typeface="Söhne"/>
              </a:rPr>
              <a:t>:</a:t>
            </a:r>
            <a:r>
              <a:rPr lang="sk-SK" b="0" i="0" dirty="0">
                <a:solidFill>
                  <a:srgbClr val="0F0F0F"/>
                </a:solidFill>
                <a:effectLst/>
                <a:latin typeface="Söhne"/>
              </a:rPr>
              <a:t> .NET 5 je plne </a:t>
            </a:r>
            <a:r>
              <a:rPr lang="sk-SK" b="0" i="0" dirty="0" err="1">
                <a:solidFill>
                  <a:srgbClr val="0F0F0F"/>
                </a:solidFill>
                <a:effectLst/>
                <a:latin typeface="Söhne"/>
              </a:rPr>
              <a:t>open-source</a:t>
            </a:r>
            <a:r>
              <a:rPr lang="sk-SK" b="0" i="0" dirty="0">
                <a:solidFill>
                  <a:srgbClr val="0F0F0F"/>
                </a:solidFill>
                <a:effectLst/>
                <a:latin typeface="Söhne"/>
              </a:rPr>
              <a:t> projekt, </a:t>
            </a:r>
            <a:r>
              <a:rPr lang="sk-SK" b="0" i="0" dirty="0" err="1">
                <a:solidFill>
                  <a:srgbClr val="0F0F0F"/>
                </a:solidFill>
                <a:effectLst/>
                <a:latin typeface="Söhne"/>
              </a:rPr>
              <a:t>což</a:t>
            </a:r>
            <a:r>
              <a:rPr lang="sk-SK" b="0" i="0" dirty="0">
                <a:solidFill>
                  <a:srgbClr val="0F0F0F"/>
                </a:solidFill>
                <a:effectLst/>
                <a:latin typeface="Söhne"/>
              </a:rPr>
              <a:t> umožňuje prispievať k jeho vývoju a transparentne sledovať jeho zlepšenia.</a:t>
            </a:r>
          </a:p>
          <a:p>
            <a:endParaRPr lang="sk-SK" dirty="0"/>
          </a:p>
        </p:txBody>
      </p:sp>
      <p:sp>
        <p:nvSpPr>
          <p:cNvPr id="4" name="Zástupný objekt pre číslo snímky 3"/>
          <p:cNvSpPr>
            <a:spLocks noGrp="1"/>
          </p:cNvSpPr>
          <p:nvPr>
            <p:ph type="sldNum" sz="quarter" idx="5"/>
          </p:nvPr>
        </p:nvSpPr>
        <p:spPr/>
        <p:txBody>
          <a:bodyPr/>
          <a:lstStyle/>
          <a:p>
            <a:fld id="{D71D8ADB-2858-44F2-A503-F447CC91AA87}" type="slidenum">
              <a:rPr lang="sk-SK" smtClean="0"/>
              <a:t>9</a:t>
            </a:fld>
            <a:endParaRPr lang="sk-SK"/>
          </a:p>
        </p:txBody>
      </p:sp>
    </p:spTree>
    <p:extLst>
      <p:ext uri="{BB962C8B-B14F-4D97-AF65-F5344CB8AC3E}">
        <p14:creationId xmlns:p14="http://schemas.microsoft.com/office/powerpoint/2010/main" val="3111999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á snímka">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sk-SK"/>
              <a:t>Kliknutím upravte štýl predlohy nadpisu</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sk-SK"/>
              <a:t>Kliknutím upravte štýl predlohy podnadpisu</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B61BEF0D-F0BB-DE4B-95CE-6DB70DBA9567}" type="datetimeFigureOut">
              <a:rPr lang="en-US" smtClean="0"/>
              <a:pPr/>
              <a:t>1/6/2024</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5638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zvislý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k-SK"/>
              <a:t>Kliknutím upravte štýl predlohy nadpisu</a:t>
            </a:r>
            <a:endParaRPr lang="en-US" dirty="0"/>
          </a:p>
        </p:txBody>
      </p:sp>
      <p:sp>
        <p:nvSpPr>
          <p:cNvPr id="3" name="Vertical Text Placeholder 2"/>
          <p:cNvSpPr>
            <a:spLocks noGrp="1"/>
          </p:cNvSpPr>
          <p:nvPr>
            <p:ph type="body" orient="vert" idx="1"/>
          </p:nvPr>
        </p:nvSpPr>
        <p:spPr/>
        <p:txBody>
          <a:bodyPr vert="eaVert"/>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687334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Zvislý nadpis a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sk-SK"/>
              <a:t>Kliknutím upravte štýl predlohy nadpisu</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6573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k-SK"/>
              <a:t>Kliknutím upravte štýl predlohy nadpisu</a:t>
            </a:r>
            <a:endParaRPr lang="en-US" dirty="0"/>
          </a:p>
        </p:txBody>
      </p:sp>
      <p:sp>
        <p:nvSpPr>
          <p:cNvPr id="3" name="Content Placeholder 2"/>
          <p:cNvSpPr>
            <a:spLocks noGrp="1"/>
          </p:cNvSpPr>
          <p:nvPr>
            <p:ph idx="1"/>
          </p:nvPr>
        </p:nvSpPr>
        <p:spPr/>
        <p:txBody>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8124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Hlavička sekcie">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sk-SK"/>
              <a:t>Kliknutím upravte štýl predlohy nadpisu</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k-SK"/>
              <a:t>Kliknite sem a upravte štýly predlohy textu</a:t>
            </a:r>
          </a:p>
        </p:txBody>
      </p:sp>
      <p:sp>
        <p:nvSpPr>
          <p:cNvPr id="4" name="Date Placeholder 3"/>
          <p:cNvSpPr>
            <a:spLocks noGrp="1"/>
          </p:cNvSpPr>
          <p:nvPr>
            <p:ph type="dt" sz="half" idx="10"/>
          </p:nvPr>
        </p:nvSpPr>
        <p:spPr/>
        <p:txBody>
          <a:bodyPr/>
          <a:lstStyle/>
          <a:p>
            <a:fld id="{B61BEF0D-F0BB-DE4B-95CE-6DB70DBA9567}" type="datetimeFigureOut">
              <a:rPr lang="en-US" smtClean="0"/>
              <a:pPr/>
              <a:t>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802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k-SK"/>
              <a:t>Kliknutím upravte štýl predlohy nadpisu</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694827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anie">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sk-SK"/>
              <a:t>Kliknutím upravte štýl predlohy nadpisu</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a:t>Kliknite sem a upravte štýly predlohy textu</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a:t>Kliknite sem a upravte štýly predlohy textu</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1105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Len nadpi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sk-SK"/>
              <a:t>Kliknutím upravte štýl predlohy nadpisu</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5800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949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popisom">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sk-SK"/>
              <a:t>Kliknutím upravte štýl predlohy nadpisu</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sk-SK"/>
              <a:t>Kliknite sem a upravte štýly predlohy textu</a:t>
            </a:r>
          </a:p>
        </p:txBody>
      </p:sp>
      <p:sp>
        <p:nvSpPr>
          <p:cNvPr id="5" name="Date Placeholder 4"/>
          <p:cNvSpPr>
            <a:spLocks noGrp="1"/>
          </p:cNvSpPr>
          <p:nvPr>
            <p:ph type="dt" sz="half" idx="10"/>
          </p:nvPr>
        </p:nvSpPr>
        <p:spPr/>
        <p:txBody>
          <a:bodyPr/>
          <a:lstStyle/>
          <a:p>
            <a:fld id="{42A54C80-263E-416B-A8E0-580EDEADCBDC}" type="datetimeFigureOut">
              <a:rPr lang="en-US" smtClean="0"/>
              <a:t>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519954A3-9DFD-4C44-94BA-B95130A3BA1C}" type="slidenum">
              <a:rPr lang="en-US" smtClean="0"/>
              <a:t>‹#›</a:t>
            </a:fld>
            <a:endParaRPr lang="en-US" dirty="0"/>
          </a:p>
        </p:txBody>
      </p:sp>
    </p:spTree>
    <p:extLst>
      <p:ext uri="{BB962C8B-B14F-4D97-AF65-F5344CB8AC3E}">
        <p14:creationId xmlns:p14="http://schemas.microsoft.com/office/powerpoint/2010/main" val="2726316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ok s popisom">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sk-SK"/>
              <a:t>Kliknutím upravte štýl predlohy nadpisu</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k-SK"/>
              <a:t>Kliknutím na ikonu pridáte obrázok</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k-SK"/>
              <a:t>Kliknite sem a upravte štýly predlohy textu</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B61BEF0D-F0BB-DE4B-95CE-6DB70DBA9567}" type="datetimeFigureOut">
              <a:rPr lang="en-US" smtClean="0"/>
              <a:pPr/>
              <a:t>1/6/2024</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122485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sk-SK"/>
              <a:t>Kliknutím upravte štýl predlohy nadpisu</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B61BEF0D-F0BB-DE4B-95CE-6DB70DBA9567}" type="datetimeFigureOut">
              <a:rPr lang="en-US" smtClean="0"/>
              <a:pPr/>
              <a:t>1/6/2024</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426739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Object-relational_mappin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wmf"/></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wmf"/></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4olO9UjRiww"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BC47841-8AE3-27C7-BC3C-AC2EF05FECFA}"/>
              </a:ext>
            </a:extLst>
          </p:cNvPr>
          <p:cNvSpPr>
            <a:spLocks noGrp="1"/>
          </p:cNvSpPr>
          <p:nvPr>
            <p:ph type="title"/>
          </p:nvPr>
        </p:nvSpPr>
        <p:spPr/>
        <p:txBody>
          <a:bodyPr/>
          <a:lstStyle/>
          <a:p>
            <a:r>
              <a:rPr lang="en-US" dirty="0"/>
              <a:t>Download</a:t>
            </a:r>
            <a:endParaRPr lang="sk-SK" dirty="0"/>
          </a:p>
        </p:txBody>
      </p:sp>
      <p:sp>
        <p:nvSpPr>
          <p:cNvPr id="5" name="Zástupný objekt pre obsah 4">
            <a:extLst>
              <a:ext uri="{FF2B5EF4-FFF2-40B4-BE49-F238E27FC236}">
                <a16:creationId xmlns:a16="http://schemas.microsoft.com/office/drawing/2014/main" id="{02524295-2189-3467-82FC-9C3A916C91B7}"/>
              </a:ext>
            </a:extLst>
          </p:cNvPr>
          <p:cNvSpPr>
            <a:spLocks noGrp="1"/>
          </p:cNvSpPr>
          <p:nvPr>
            <p:ph idx="1"/>
          </p:nvPr>
        </p:nvSpPr>
        <p:spPr/>
        <p:txBody>
          <a:bodyPr/>
          <a:lstStyle/>
          <a:p>
            <a:endParaRPr lang="sk-SK"/>
          </a:p>
        </p:txBody>
      </p:sp>
      <p:pic>
        <p:nvPicPr>
          <p:cNvPr id="7" name="Obrázok 6">
            <a:extLst>
              <a:ext uri="{FF2B5EF4-FFF2-40B4-BE49-F238E27FC236}">
                <a16:creationId xmlns:a16="http://schemas.microsoft.com/office/drawing/2014/main" id="{265EA0C5-23C0-30D6-4D0C-2D6A3A297A8A}"/>
              </a:ext>
            </a:extLst>
          </p:cNvPr>
          <p:cNvPicPr>
            <a:picLocks noChangeAspect="1"/>
          </p:cNvPicPr>
          <p:nvPr/>
        </p:nvPicPr>
        <p:blipFill>
          <a:blip r:embed="rId3"/>
          <a:stretch>
            <a:fillRect/>
          </a:stretch>
        </p:blipFill>
        <p:spPr>
          <a:xfrm>
            <a:off x="4663407" y="128132"/>
            <a:ext cx="7241266" cy="3213311"/>
          </a:xfrm>
          <a:prstGeom prst="rect">
            <a:avLst/>
          </a:prstGeom>
        </p:spPr>
      </p:pic>
      <p:pic>
        <p:nvPicPr>
          <p:cNvPr id="9" name="Obrázok 8">
            <a:extLst>
              <a:ext uri="{FF2B5EF4-FFF2-40B4-BE49-F238E27FC236}">
                <a16:creationId xmlns:a16="http://schemas.microsoft.com/office/drawing/2014/main" id="{C6985E00-E9F3-2555-37E3-09041B793B5B}"/>
              </a:ext>
            </a:extLst>
          </p:cNvPr>
          <p:cNvPicPr>
            <a:picLocks noChangeAspect="1"/>
          </p:cNvPicPr>
          <p:nvPr/>
        </p:nvPicPr>
        <p:blipFill>
          <a:blip r:embed="rId4"/>
          <a:stretch>
            <a:fillRect/>
          </a:stretch>
        </p:blipFill>
        <p:spPr>
          <a:xfrm>
            <a:off x="406342" y="3618012"/>
            <a:ext cx="6851205" cy="3003201"/>
          </a:xfrm>
          <a:prstGeom prst="rect">
            <a:avLst/>
          </a:prstGeom>
        </p:spPr>
      </p:pic>
    </p:spTree>
    <p:extLst>
      <p:ext uri="{BB962C8B-B14F-4D97-AF65-F5344CB8AC3E}">
        <p14:creationId xmlns:p14="http://schemas.microsoft.com/office/powerpoint/2010/main" val="3680393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76E2342-167E-E95B-596F-8D237A7A04A4}"/>
              </a:ext>
            </a:extLst>
          </p:cNvPr>
          <p:cNvSpPr>
            <a:spLocks noGrp="1"/>
          </p:cNvSpPr>
          <p:nvPr>
            <p:ph type="title"/>
          </p:nvPr>
        </p:nvSpPr>
        <p:spPr/>
        <p:txBody>
          <a:bodyPr/>
          <a:lstStyle/>
          <a:p>
            <a:r>
              <a:rPr lang="sk-SK" dirty="0"/>
              <a:t>.NET </a:t>
            </a:r>
            <a:r>
              <a:rPr lang="en-US" dirty="0"/>
              <a:t>S</a:t>
            </a:r>
            <a:r>
              <a:rPr lang="sk-SK" dirty="0" err="1"/>
              <a:t>tandard</a:t>
            </a:r>
            <a:endParaRPr lang="sk-SK" dirty="0"/>
          </a:p>
        </p:txBody>
      </p:sp>
      <p:sp>
        <p:nvSpPr>
          <p:cNvPr id="3" name="Zástupný objekt pre obsah 2">
            <a:extLst>
              <a:ext uri="{FF2B5EF4-FFF2-40B4-BE49-F238E27FC236}">
                <a16:creationId xmlns:a16="http://schemas.microsoft.com/office/drawing/2014/main" id="{3D15A51E-841A-6EB1-B324-C9D4F1C75E77}"/>
              </a:ext>
            </a:extLst>
          </p:cNvPr>
          <p:cNvSpPr>
            <a:spLocks noGrp="1"/>
          </p:cNvSpPr>
          <p:nvPr>
            <p:ph idx="1"/>
          </p:nvPr>
        </p:nvSpPr>
        <p:spPr/>
        <p:txBody>
          <a:bodyPr/>
          <a:lstStyle/>
          <a:p>
            <a:r>
              <a:rPr lang="sk-SK" dirty="0" err="1"/>
              <a:t>We</a:t>
            </a:r>
            <a:r>
              <a:rPr lang="sk-SK" dirty="0"/>
              <a:t> </a:t>
            </a:r>
            <a:r>
              <a:rPr lang="sk-SK" dirty="0" err="1"/>
              <a:t>have</a:t>
            </a:r>
            <a:r>
              <a:rPr lang="sk-SK" dirty="0"/>
              <a:t> </a:t>
            </a:r>
            <a:r>
              <a:rPr lang="sk-SK" dirty="0" err="1"/>
              <a:t>two</a:t>
            </a:r>
            <a:r>
              <a:rPr lang="sk-SK" dirty="0"/>
              <a:t> </a:t>
            </a:r>
            <a:r>
              <a:rPr lang="sk-SK" dirty="0" err="1"/>
              <a:t>abstraction</a:t>
            </a:r>
            <a:r>
              <a:rPr lang="sk-SK" dirty="0"/>
              <a:t> </a:t>
            </a:r>
            <a:r>
              <a:rPr lang="sk-SK" dirty="0" err="1"/>
              <a:t>layers</a:t>
            </a:r>
            <a:r>
              <a:rPr lang="sk-SK" dirty="0"/>
              <a:t> .net </a:t>
            </a:r>
            <a:r>
              <a:rPr lang="sk-SK" dirty="0" err="1"/>
              <a:t>framework</a:t>
            </a:r>
            <a:r>
              <a:rPr lang="sk-SK" dirty="0"/>
              <a:t> and .net </a:t>
            </a:r>
            <a:r>
              <a:rPr lang="sk-SK" dirty="0" err="1"/>
              <a:t>core</a:t>
            </a:r>
            <a:endParaRPr lang="sk-SK" dirty="0"/>
          </a:p>
          <a:p>
            <a:pPr>
              <a:buFont typeface="Arial" panose="020B0604020202020204" pitchFamily="34" charset="0"/>
              <a:buChar char="•"/>
            </a:pPr>
            <a:r>
              <a:rPr lang="en-US" dirty="0"/>
              <a:t> </a:t>
            </a:r>
            <a:r>
              <a:rPr lang="sk-SK" dirty="0"/>
              <a:t>.net </a:t>
            </a:r>
            <a:r>
              <a:rPr lang="en-US" dirty="0"/>
              <a:t>standard</a:t>
            </a:r>
            <a:r>
              <a:rPr lang="sk-SK" dirty="0"/>
              <a:t> </a:t>
            </a:r>
            <a:r>
              <a:rPr lang="sk-SK" dirty="0" err="1"/>
              <a:t>is</a:t>
            </a:r>
            <a:r>
              <a:rPr lang="sk-SK" dirty="0"/>
              <a:t> </a:t>
            </a:r>
            <a:r>
              <a:rPr lang="sk-SK" dirty="0" err="1"/>
              <a:t>bridge</a:t>
            </a:r>
            <a:r>
              <a:rPr lang="sk-SK" dirty="0"/>
              <a:t> </a:t>
            </a:r>
            <a:r>
              <a:rPr lang="sk-SK" dirty="0" err="1"/>
              <a:t>between</a:t>
            </a:r>
            <a:r>
              <a:rPr lang="sk-SK" dirty="0"/>
              <a:t> </a:t>
            </a:r>
            <a:r>
              <a:rPr lang="sk-SK" dirty="0" err="1"/>
              <a:t>them</a:t>
            </a:r>
            <a:endParaRPr lang="sk-SK" dirty="0"/>
          </a:p>
          <a:p>
            <a:pPr>
              <a:buFont typeface="Arial" panose="020B0604020202020204" pitchFamily="34" charset="0"/>
              <a:buChar char="•"/>
            </a:pPr>
            <a:r>
              <a:rPr lang="sk-SK" dirty="0"/>
              <a:t>.</a:t>
            </a:r>
            <a:r>
              <a:rPr lang="en-US" dirty="0"/>
              <a:t>not</a:t>
            </a:r>
            <a:r>
              <a:rPr lang="sk-SK" dirty="0"/>
              <a:t> </a:t>
            </a:r>
            <a:r>
              <a:rPr lang="sk-SK" dirty="0" err="1"/>
              <a:t>only</a:t>
            </a:r>
            <a:r>
              <a:rPr lang="sk-SK" dirty="0"/>
              <a:t> </a:t>
            </a:r>
            <a:r>
              <a:rPr lang="sk-SK" dirty="0" err="1"/>
              <a:t>for</a:t>
            </a:r>
            <a:r>
              <a:rPr lang="sk-SK" dirty="0"/>
              <a:t> </a:t>
            </a:r>
            <a:r>
              <a:rPr lang="sk-SK" dirty="0" err="1"/>
              <a:t>these</a:t>
            </a:r>
            <a:r>
              <a:rPr lang="sk-SK" dirty="0"/>
              <a:t> </a:t>
            </a:r>
            <a:r>
              <a:rPr lang="sk-SK" dirty="0" err="1"/>
              <a:t>two</a:t>
            </a:r>
            <a:r>
              <a:rPr lang="sk-SK" dirty="0"/>
              <a:t> </a:t>
            </a:r>
            <a:r>
              <a:rPr lang="sk-SK" dirty="0" err="1"/>
              <a:t>but</a:t>
            </a:r>
            <a:r>
              <a:rPr lang="sk-SK" dirty="0"/>
              <a:t> </a:t>
            </a:r>
            <a:r>
              <a:rPr lang="sk-SK" dirty="0" err="1"/>
              <a:t>also</a:t>
            </a:r>
            <a:r>
              <a:rPr lang="sk-SK" dirty="0"/>
              <a:t> </a:t>
            </a:r>
            <a:r>
              <a:rPr lang="sk-SK" dirty="0" err="1"/>
              <a:t>for</a:t>
            </a:r>
            <a:r>
              <a:rPr lang="sk-SK" dirty="0"/>
              <a:t> </a:t>
            </a:r>
            <a:r>
              <a:rPr lang="sk-SK" dirty="0" err="1"/>
              <a:t>xamarin</a:t>
            </a:r>
            <a:r>
              <a:rPr lang="sk-SK" dirty="0"/>
              <a:t> ,</a:t>
            </a:r>
            <a:r>
              <a:rPr lang="sk-SK" dirty="0" err="1"/>
              <a:t>mono</a:t>
            </a:r>
            <a:r>
              <a:rPr lang="sk-SK" dirty="0"/>
              <a:t>,  </a:t>
            </a:r>
            <a:r>
              <a:rPr lang="sk-SK" dirty="0" err="1"/>
              <a:t>unity</a:t>
            </a:r>
            <a:r>
              <a:rPr lang="sk-SK" dirty="0"/>
              <a:t>..</a:t>
            </a:r>
          </a:p>
          <a:p>
            <a:pPr>
              <a:buFont typeface="Arial" panose="020B0604020202020204" pitchFamily="34" charset="0"/>
              <a:buChar char="•"/>
            </a:pPr>
            <a:r>
              <a:rPr lang="en-US" dirty="0"/>
              <a:t> n</a:t>
            </a:r>
            <a:r>
              <a:rPr lang="sk-SK" dirty="0"/>
              <a:t>o </a:t>
            </a:r>
            <a:r>
              <a:rPr lang="sk-SK" dirty="0" err="1"/>
              <a:t>need</a:t>
            </a:r>
            <a:r>
              <a:rPr lang="sk-SK" dirty="0"/>
              <a:t> </a:t>
            </a:r>
            <a:r>
              <a:rPr lang="sk-SK" dirty="0" err="1"/>
              <a:t>since</a:t>
            </a:r>
            <a:r>
              <a:rPr lang="sk-SK" dirty="0"/>
              <a:t> .net 6</a:t>
            </a:r>
          </a:p>
        </p:txBody>
      </p:sp>
    </p:spTree>
    <p:extLst>
      <p:ext uri="{BB962C8B-B14F-4D97-AF65-F5344CB8AC3E}">
        <p14:creationId xmlns:p14="http://schemas.microsoft.com/office/powerpoint/2010/main" val="3001587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50D413E-268F-7586-6AB0-EC6273262498}"/>
              </a:ext>
            </a:extLst>
          </p:cNvPr>
          <p:cNvSpPr>
            <a:spLocks noGrp="1"/>
          </p:cNvSpPr>
          <p:nvPr>
            <p:ph type="title"/>
          </p:nvPr>
        </p:nvSpPr>
        <p:spPr/>
        <p:txBody>
          <a:bodyPr/>
          <a:lstStyle/>
          <a:p>
            <a:r>
              <a:rPr lang="en-US" dirty="0"/>
              <a:t>.NET Release plan</a:t>
            </a:r>
            <a:endParaRPr lang="sk-SK" dirty="0"/>
          </a:p>
        </p:txBody>
      </p:sp>
      <p:sp>
        <p:nvSpPr>
          <p:cNvPr id="3" name="Zástupný objekt pre obsah 2">
            <a:extLst>
              <a:ext uri="{FF2B5EF4-FFF2-40B4-BE49-F238E27FC236}">
                <a16:creationId xmlns:a16="http://schemas.microsoft.com/office/drawing/2014/main" id="{EA0C9598-36E2-0A07-6E7A-82F57A29FF5B}"/>
              </a:ext>
            </a:extLst>
          </p:cNvPr>
          <p:cNvSpPr>
            <a:spLocks noGrp="1"/>
          </p:cNvSpPr>
          <p:nvPr>
            <p:ph idx="1"/>
          </p:nvPr>
        </p:nvSpPr>
        <p:spPr/>
        <p:txBody>
          <a:bodyPr/>
          <a:lstStyle/>
          <a:p>
            <a:endParaRPr lang="sk-SK"/>
          </a:p>
        </p:txBody>
      </p:sp>
      <p:pic>
        <p:nvPicPr>
          <p:cNvPr id="5" name="Obrázok 4">
            <a:extLst>
              <a:ext uri="{FF2B5EF4-FFF2-40B4-BE49-F238E27FC236}">
                <a16:creationId xmlns:a16="http://schemas.microsoft.com/office/drawing/2014/main" id="{0B47C19A-A3B4-1E92-503D-36EFFBA2BE3A}"/>
              </a:ext>
            </a:extLst>
          </p:cNvPr>
          <p:cNvPicPr>
            <a:picLocks noChangeAspect="1"/>
          </p:cNvPicPr>
          <p:nvPr/>
        </p:nvPicPr>
        <p:blipFill>
          <a:blip r:embed="rId2"/>
          <a:stretch>
            <a:fillRect/>
          </a:stretch>
        </p:blipFill>
        <p:spPr>
          <a:xfrm>
            <a:off x="677334" y="2160589"/>
            <a:ext cx="8366078" cy="2687377"/>
          </a:xfrm>
          <a:prstGeom prst="rect">
            <a:avLst/>
          </a:prstGeom>
        </p:spPr>
      </p:pic>
    </p:spTree>
    <p:extLst>
      <p:ext uri="{BB962C8B-B14F-4D97-AF65-F5344CB8AC3E}">
        <p14:creationId xmlns:p14="http://schemas.microsoft.com/office/powerpoint/2010/main" val="2734908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50D413E-268F-7586-6AB0-EC6273262498}"/>
              </a:ext>
            </a:extLst>
          </p:cNvPr>
          <p:cNvSpPr>
            <a:spLocks noGrp="1"/>
          </p:cNvSpPr>
          <p:nvPr>
            <p:ph type="title"/>
          </p:nvPr>
        </p:nvSpPr>
        <p:spPr/>
        <p:txBody>
          <a:bodyPr/>
          <a:lstStyle/>
          <a:p>
            <a:endParaRPr lang="sk-SK"/>
          </a:p>
        </p:txBody>
      </p:sp>
      <p:sp>
        <p:nvSpPr>
          <p:cNvPr id="3" name="Zástupný objekt pre obsah 2">
            <a:extLst>
              <a:ext uri="{FF2B5EF4-FFF2-40B4-BE49-F238E27FC236}">
                <a16:creationId xmlns:a16="http://schemas.microsoft.com/office/drawing/2014/main" id="{EA0C9598-36E2-0A07-6E7A-82F57A29FF5B}"/>
              </a:ext>
            </a:extLst>
          </p:cNvPr>
          <p:cNvSpPr>
            <a:spLocks noGrp="1"/>
          </p:cNvSpPr>
          <p:nvPr>
            <p:ph idx="1"/>
          </p:nvPr>
        </p:nvSpPr>
        <p:spPr/>
        <p:txBody>
          <a:bodyPr/>
          <a:lstStyle/>
          <a:p>
            <a:endParaRPr lang="sk-SK"/>
          </a:p>
        </p:txBody>
      </p:sp>
      <p:pic>
        <p:nvPicPr>
          <p:cNvPr id="5" name="Obrázok 4">
            <a:extLst>
              <a:ext uri="{FF2B5EF4-FFF2-40B4-BE49-F238E27FC236}">
                <a16:creationId xmlns:a16="http://schemas.microsoft.com/office/drawing/2014/main" id="{0B47C19A-A3B4-1E92-503D-36EFFBA2BE3A}"/>
              </a:ext>
            </a:extLst>
          </p:cNvPr>
          <p:cNvPicPr>
            <a:picLocks noChangeAspect="1"/>
          </p:cNvPicPr>
          <p:nvPr/>
        </p:nvPicPr>
        <p:blipFill>
          <a:blip r:embed="rId2"/>
          <a:stretch>
            <a:fillRect/>
          </a:stretch>
        </p:blipFill>
        <p:spPr>
          <a:xfrm>
            <a:off x="677334" y="2160589"/>
            <a:ext cx="8366078" cy="2687377"/>
          </a:xfrm>
          <a:prstGeom prst="rect">
            <a:avLst/>
          </a:prstGeom>
        </p:spPr>
      </p:pic>
      <p:pic>
        <p:nvPicPr>
          <p:cNvPr id="6" name="Obrázok 5">
            <a:extLst>
              <a:ext uri="{FF2B5EF4-FFF2-40B4-BE49-F238E27FC236}">
                <a16:creationId xmlns:a16="http://schemas.microsoft.com/office/drawing/2014/main" id="{171757A9-B6D8-6CB1-BB72-763531FA7227}"/>
              </a:ext>
            </a:extLst>
          </p:cNvPr>
          <p:cNvPicPr>
            <a:picLocks noChangeAspect="1"/>
          </p:cNvPicPr>
          <p:nvPr/>
        </p:nvPicPr>
        <p:blipFill>
          <a:blip r:embed="rId3"/>
          <a:stretch>
            <a:fillRect/>
          </a:stretch>
        </p:blipFill>
        <p:spPr>
          <a:xfrm>
            <a:off x="677334" y="609600"/>
            <a:ext cx="9869089" cy="5685495"/>
          </a:xfrm>
          <a:prstGeom prst="rect">
            <a:avLst/>
          </a:prstGeom>
        </p:spPr>
      </p:pic>
    </p:spTree>
    <p:extLst>
      <p:ext uri="{BB962C8B-B14F-4D97-AF65-F5344CB8AC3E}">
        <p14:creationId xmlns:p14="http://schemas.microsoft.com/office/powerpoint/2010/main" val="49190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EA2384C-9203-28EC-CFFF-6A4B0C132894}"/>
              </a:ext>
            </a:extLst>
          </p:cNvPr>
          <p:cNvSpPr>
            <a:spLocks noGrp="1"/>
          </p:cNvSpPr>
          <p:nvPr>
            <p:ph type="title"/>
          </p:nvPr>
        </p:nvSpPr>
        <p:spPr/>
        <p:txBody>
          <a:bodyPr/>
          <a:lstStyle/>
          <a:p>
            <a:endParaRPr lang="sk-SK"/>
          </a:p>
        </p:txBody>
      </p:sp>
      <p:sp>
        <p:nvSpPr>
          <p:cNvPr id="3" name="Zástupný objekt pre obsah 2">
            <a:extLst>
              <a:ext uri="{FF2B5EF4-FFF2-40B4-BE49-F238E27FC236}">
                <a16:creationId xmlns:a16="http://schemas.microsoft.com/office/drawing/2014/main" id="{C73428A9-DC0F-04D7-3B2C-D451781AAF8B}"/>
              </a:ext>
            </a:extLst>
          </p:cNvPr>
          <p:cNvSpPr>
            <a:spLocks noGrp="1"/>
          </p:cNvSpPr>
          <p:nvPr>
            <p:ph idx="1"/>
          </p:nvPr>
        </p:nvSpPr>
        <p:spPr/>
        <p:txBody>
          <a:bodyPr/>
          <a:lstStyle/>
          <a:p>
            <a:endParaRPr lang="sk-SK"/>
          </a:p>
        </p:txBody>
      </p:sp>
      <p:pic>
        <p:nvPicPr>
          <p:cNvPr id="5" name="Obrázok 4">
            <a:extLst>
              <a:ext uri="{FF2B5EF4-FFF2-40B4-BE49-F238E27FC236}">
                <a16:creationId xmlns:a16="http://schemas.microsoft.com/office/drawing/2014/main" id="{A16D92B9-8263-CDE1-B248-CAC533A197A4}"/>
              </a:ext>
            </a:extLst>
          </p:cNvPr>
          <p:cNvPicPr>
            <a:picLocks noChangeAspect="1"/>
          </p:cNvPicPr>
          <p:nvPr/>
        </p:nvPicPr>
        <p:blipFill>
          <a:blip r:embed="rId2"/>
          <a:stretch>
            <a:fillRect/>
          </a:stretch>
        </p:blipFill>
        <p:spPr>
          <a:xfrm>
            <a:off x="0" y="271201"/>
            <a:ext cx="12192000" cy="6315597"/>
          </a:xfrm>
          <a:prstGeom prst="rect">
            <a:avLst/>
          </a:prstGeom>
        </p:spPr>
      </p:pic>
    </p:spTree>
    <p:extLst>
      <p:ext uri="{BB962C8B-B14F-4D97-AF65-F5344CB8AC3E}">
        <p14:creationId xmlns:p14="http://schemas.microsoft.com/office/powerpoint/2010/main" val="4137741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6520541-D36B-5C72-DEAE-84AF8F7F9DD2}"/>
              </a:ext>
            </a:extLst>
          </p:cNvPr>
          <p:cNvSpPr>
            <a:spLocks noGrp="1"/>
          </p:cNvSpPr>
          <p:nvPr>
            <p:ph type="title"/>
          </p:nvPr>
        </p:nvSpPr>
        <p:spPr/>
        <p:txBody>
          <a:bodyPr/>
          <a:lstStyle/>
          <a:p>
            <a:endParaRPr lang="sk-SK"/>
          </a:p>
        </p:txBody>
      </p:sp>
      <p:sp>
        <p:nvSpPr>
          <p:cNvPr id="3" name="Zástupný objekt pre obsah 2">
            <a:extLst>
              <a:ext uri="{FF2B5EF4-FFF2-40B4-BE49-F238E27FC236}">
                <a16:creationId xmlns:a16="http://schemas.microsoft.com/office/drawing/2014/main" id="{D4DCFA72-86B6-2250-BD25-199785FC2D60}"/>
              </a:ext>
            </a:extLst>
          </p:cNvPr>
          <p:cNvSpPr>
            <a:spLocks noGrp="1"/>
          </p:cNvSpPr>
          <p:nvPr>
            <p:ph idx="1"/>
          </p:nvPr>
        </p:nvSpPr>
        <p:spPr/>
        <p:txBody>
          <a:bodyPr/>
          <a:lstStyle/>
          <a:p>
            <a:endParaRPr lang="sk-SK"/>
          </a:p>
        </p:txBody>
      </p:sp>
      <p:pic>
        <p:nvPicPr>
          <p:cNvPr id="5" name="Obrázok 4">
            <a:extLst>
              <a:ext uri="{FF2B5EF4-FFF2-40B4-BE49-F238E27FC236}">
                <a16:creationId xmlns:a16="http://schemas.microsoft.com/office/drawing/2014/main" id="{737E85F2-F72A-EEF9-8899-2B6E96CD67D9}"/>
              </a:ext>
            </a:extLst>
          </p:cNvPr>
          <p:cNvPicPr>
            <a:picLocks noChangeAspect="1"/>
          </p:cNvPicPr>
          <p:nvPr/>
        </p:nvPicPr>
        <p:blipFill>
          <a:blip r:embed="rId3"/>
          <a:stretch>
            <a:fillRect/>
          </a:stretch>
        </p:blipFill>
        <p:spPr>
          <a:xfrm>
            <a:off x="0" y="218046"/>
            <a:ext cx="12192000" cy="6421907"/>
          </a:xfrm>
          <a:prstGeom prst="rect">
            <a:avLst/>
          </a:prstGeom>
        </p:spPr>
      </p:pic>
    </p:spTree>
    <p:extLst>
      <p:ext uri="{BB962C8B-B14F-4D97-AF65-F5344CB8AC3E}">
        <p14:creationId xmlns:p14="http://schemas.microsoft.com/office/powerpoint/2010/main" val="4085857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FE74B48-32F6-7FDA-1DBD-951AA5C8BB72}"/>
              </a:ext>
            </a:extLst>
          </p:cNvPr>
          <p:cNvSpPr>
            <a:spLocks noGrp="1"/>
          </p:cNvSpPr>
          <p:nvPr>
            <p:ph type="title"/>
          </p:nvPr>
        </p:nvSpPr>
        <p:spPr/>
        <p:txBody>
          <a:bodyPr/>
          <a:lstStyle/>
          <a:p>
            <a:r>
              <a:rPr lang="en-US" dirty="0"/>
              <a:t>Entity Framework</a:t>
            </a:r>
            <a:endParaRPr lang="sk-SK" dirty="0"/>
          </a:p>
        </p:txBody>
      </p:sp>
      <p:sp>
        <p:nvSpPr>
          <p:cNvPr id="3" name="Zástupný objekt pre obsah 2">
            <a:extLst>
              <a:ext uri="{FF2B5EF4-FFF2-40B4-BE49-F238E27FC236}">
                <a16:creationId xmlns:a16="http://schemas.microsoft.com/office/drawing/2014/main" id="{81271E6C-9285-E846-AB4D-757F7B16F910}"/>
              </a:ext>
            </a:extLst>
          </p:cNvPr>
          <p:cNvSpPr>
            <a:spLocks noGrp="1"/>
          </p:cNvSpPr>
          <p:nvPr>
            <p:ph idx="1"/>
          </p:nvPr>
        </p:nvSpPr>
        <p:spPr>
          <a:xfrm>
            <a:off x="676657" y="2011680"/>
            <a:ext cx="6808184" cy="3766185"/>
          </a:xfrm>
        </p:spPr>
        <p:txBody>
          <a:bodyPr>
            <a:normAutofit/>
          </a:bodyPr>
          <a:lstStyle/>
          <a:p>
            <a:pPr algn="just"/>
            <a:r>
              <a:rPr lang="en-US" dirty="0"/>
              <a:t>Entity Framework is an open-source </a:t>
            </a:r>
            <a:r>
              <a:rPr lang="en-US" dirty="0">
                <a:hlinkClick r:id="rId3" tooltip="Object-relational Mapping"/>
              </a:rPr>
              <a:t>ORM framework</a:t>
            </a:r>
            <a:r>
              <a:rPr lang="en-US" dirty="0"/>
              <a:t> for .NET applications supported by Microsoft. It enables developers to work with data using objects of domain specific classes without focusing on the underlying database tables and columns where this data is stored. With the Entity Framework, developers can work at a higher level of abstraction when they deal with data, and can create and maintain data-oriented applications with less code compared with traditional applications.</a:t>
            </a:r>
            <a:endParaRPr lang="sk-SK" dirty="0"/>
          </a:p>
        </p:txBody>
      </p:sp>
      <p:pic>
        <p:nvPicPr>
          <p:cNvPr id="5" name="Obrázok 4">
            <a:extLst>
              <a:ext uri="{FF2B5EF4-FFF2-40B4-BE49-F238E27FC236}">
                <a16:creationId xmlns:a16="http://schemas.microsoft.com/office/drawing/2014/main" id="{A2883337-4E83-2D02-8BCB-DA4154B8740C}"/>
              </a:ext>
            </a:extLst>
          </p:cNvPr>
          <p:cNvPicPr>
            <a:picLocks noChangeAspect="1"/>
          </p:cNvPicPr>
          <p:nvPr/>
        </p:nvPicPr>
        <p:blipFill>
          <a:blip r:embed="rId4"/>
          <a:stretch>
            <a:fillRect/>
          </a:stretch>
        </p:blipFill>
        <p:spPr>
          <a:xfrm>
            <a:off x="7789382" y="1642609"/>
            <a:ext cx="3544263" cy="3969985"/>
          </a:xfrm>
          <a:prstGeom prst="rect">
            <a:avLst/>
          </a:prstGeom>
        </p:spPr>
      </p:pic>
    </p:spTree>
    <p:extLst>
      <p:ext uri="{BB962C8B-B14F-4D97-AF65-F5344CB8AC3E}">
        <p14:creationId xmlns:p14="http://schemas.microsoft.com/office/powerpoint/2010/main" val="1870075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00B7600-C291-26E0-E655-F952DC08E9FC}"/>
              </a:ext>
            </a:extLst>
          </p:cNvPr>
          <p:cNvSpPr>
            <a:spLocks noGrp="1"/>
          </p:cNvSpPr>
          <p:nvPr>
            <p:ph type="title"/>
          </p:nvPr>
        </p:nvSpPr>
        <p:spPr/>
        <p:txBody>
          <a:bodyPr/>
          <a:lstStyle/>
          <a:p>
            <a:r>
              <a:rPr lang="en-US" dirty="0"/>
              <a:t>Database first approach</a:t>
            </a:r>
            <a:endParaRPr lang="sk-SK" dirty="0"/>
          </a:p>
        </p:txBody>
      </p:sp>
      <p:sp>
        <p:nvSpPr>
          <p:cNvPr id="3" name="Zástupný objekt pre obsah 2">
            <a:extLst>
              <a:ext uri="{FF2B5EF4-FFF2-40B4-BE49-F238E27FC236}">
                <a16:creationId xmlns:a16="http://schemas.microsoft.com/office/drawing/2014/main" id="{9C54715C-7D59-26A1-BCD7-04A1690C7F23}"/>
              </a:ext>
            </a:extLst>
          </p:cNvPr>
          <p:cNvSpPr>
            <a:spLocks noGrp="1"/>
          </p:cNvSpPr>
          <p:nvPr>
            <p:ph idx="1"/>
          </p:nvPr>
        </p:nvSpPr>
        <p:spPr>
          <a:xfrm>
            <a:off x="676657" y="2011680"/>
            <a:ext cx="3920863" cy="3766185"/>
          </a:xfrm>
        </p:spPr>
        <p:txBody>
          <a:bodyPr/>
          <a:lstStyle/>
          <a:p>
            <a:r>
              <a:rPr lang="en-US" dirty="0"/>
              <a:t>The Database First approach starts with an existing database. Using EF’s powerful tools, you can generate a .NET model that maps to your existing database schema. This model includes classes that correspond to your database tables and context classes that represent your database connections.</a:t>
            </a:r>
            <a:endParaRPr lang="sk-SK" dirty="0"/>
          </a:p>
        </p:txBody>
      </p:sp>
      <p:pic>
        <p:nvPicPr>
          <p:cNvPr id="5" name="Obrázok 4">
            <a:extLst>
              <a:ext uri="{FF2B5EF4-FFF2-40B4-BE49-F238E27FC236}">
                <a16:creationId xmlns:a16="http://schemas.microsoft.com/office/drawing/2014/main" id="{D44B375D-497D-530B-C1AE-EC3964D4B0D1}"/>
              </a:ext>
            </a:extLst>
          </p:cNvPr>
          <p:cNvPicPr>
            <a:picLocks noChangeAspect="1"/>
          </p:cNvPicPr>
          <p:nvPr/>
        </p:nvPicPr>
        <p:blipFill>
          <a:blip r:embed="rId3"/>
          <a:stretch>
            <a:fillRect/>
          </a:stretch>
        </p:blipFill>
        <p:spPr>
          <a:xfrm>
            <a:off x="4740279" y="1806978"/>
            <a:ext cx="7277225" cy="2893292"/>
          </a:xfrm>
          <a:prstGeom prst="rect">
            <a:avLst/>
          </a:prstGeom>
        </p:spPr>
      </p:pic>
    </p:spTree>
    <p:extLst>
      <p:ext uri="{BB962C8B-B14F-4D97-AF65-F5344CB8AC3E}">
        <p14:creationId xmlns:p14="http://schemas.microsoft.com/office/powerpoint/2010/main" val="744240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D28B093-4AB0-D811-30F3-B2F003AA4854}"/>
              </a:ext>
            </a:extLst>
          </p:cNvPr>
          <p:cNvSpPr>
            <a:spLocks noGrp="1"/>
          </p:cNvSpPr>
          <p:nvPr>
            <p:ph type="title"/>
          </p:nvPr>
        </p:nvSpPr>
        <p:spPr/>
        <p:txBody>
          <a:bodyPr/>
          <a:lstStyle/>
          <a:p>
            <a:r>
              <a:rPr lang="en-US" dirty="0"/>
              <a:t>Code first approach</a:t>
            </a:r>
            <a:endParaRPr lang="sk-SK" dirty="0"/>
          </a:p>
        </p:txBody>
      </p:sp>
      <p:sp>
        <p:nvSpPr>
          <p:cNvPr id="3" name="Zástupný objekt pre obsah 2">
            <a:extLst>
              <a:ext uri="{FF2B5EF4-FFF2-40B4-BE49-F238E27FC236}">
                <a16:creationId xmlns:a16="http://schemas.microsoft.com/office/drawing/2014/main" id="{8740E6E9-844B-3DD4-AEE8-2CABD172E91F}"/>
              </a:ext>
            </a:extLst>
          </p:cNvPr>
          <p:cNvSpPr>
            <a:spLocks noGrp="1"/>
          </p:cNvSpPr>
          <p:nvPr>
            <p:ph idx="1"/>
          </p:nvPr>
        </p:nvSpPr>
        <p:spPr>
          <a:xfrm>
            <a:off x="676657" y="2011680"/>
            <a:ext cx="4805606" cy="3766185"/>
          </a:xfrm>
        </p:spPr>
        <p:txBody>
          <a:bodyPr/>
          <a:lstStyle/>
          <a:p>
            <a:r>
              <a:rPr lang="en-US" dirty="0"/>
              <a:t>Contrary to the Database First approach, Code First starts with code. You define your model by writing .NET classes, and then EF generates a database that corresponds to your model.</a:t>
            </a:r>
            <a:endParaRPr lang="sk-SK" dirty="0"/>
          </a:p>
        </p:txBody>
      </p:sp>
      <p:pic>
        <p:nvPicPr>
          <p:cNvPr id="5" name="Obrázok 4">
            <a:extLst>
              <a:ext uri="{FF2B5EF4-FFF2-40B4-BE49-F238E27FC236}">
                <a16:creationId xmlns:a16="http://schemas.microsoft.com/office/drawing/2014/main" id="{0A656B29-007A-A464-FCCA-40170ADF90EA}"/>
              </a:ext>
            </a:extLst>
          </p:cNvPr>
          <p:cNvPicPr>
            <a:picLocks noChangeAspect="1"/>
          </p:cNvPicPr>
          <p:nvPr/>
        </p:nvPicPr>
        <p:blipFill>
          <a:blip r:embed="rId3"/>
          <a:stretch>
            <a:fillRect/>
          </a:stretch>
        </p:blipFill>
        <p:spPr>
          <a:xfrm>
            <a:off x="5605363" y="2011680"/>
            <a:ext cx="5363249" cy="4094112"/>
          </a:xfrm>
          <a:prstGeom prst="rect">
            <a:avLst/>
          </a:prstGeom>
        </p:spPr>
      </p:pic>
    </p:spTree>
    <p:extLst>
      <p:ext uri="{BB962C8B-B14F-4D97-AF65-F5344CB8AC3E}">
        <p14:creationId xmlns:p14="http://schemas.microsoft.com/office/powerpoint/2010/main" val="553584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499D4D3-E823-35F6-5DFA-D3921BC18567}"/>
              </a:ext>
            </a:extLst>
          </p:cNvPr>
          <p:cNvSpPr>
            <a:spLocks noGrp="1"/>
          </p:cNvSpPr>
          <p:nvPr>
            <p:ph type="title"/>
          </p:nvPr>
        </p:nvSpPr>
        <p:spPr/>
        <p:txBody>
          <a:bodyPr/>
          <a:lstStyle/>
          <a:p>
            <a:r>
              <a:rPr lang="en-US" dirty="0"/>
              <a:t>.NET Project Types</a:t>
            </a:r>
            <a:endParaRPr lang="sk-SK" dirty="0"/>
          </a:p>
        </p:txBody>
      </p:sp>
      <p:pic>
        <p:nvPicPr>
          <p:cNvPr id="10" name="Zástupný objekt pre obsah 9">
            <a:extLst>
              <a:ext uri="{FF2B5EF4-FFF2-40B4-BE49-F238E27FC236}">
                <a16:creationId xmlns:a16="http://schemas.microsoft.com/office/drawing/2014/main" id="{7DC07A21-94E1-0EEA-EA36-7EB371FF244B}"/>
              </a:ext>
            </a:extLst>
          </p:cNvPr>
          <p:cNvPicPr>
            <a:picLocks noGrp="1" noChangeAspect="1"/>
          </p:cNvPicPr>
          <p:nvPr>
            <p:ph idx="1"/>
          </p:nvPr>
        </p:nvPicPr>
        <p:blipFill>
          <a:blip r:embed="rId2"/>
          <a:stretch>
            <a:fillRect/>
          </a:stretch>
        </p:blipFill>
        <p:spPr>
          <a:xfrm>
            <a:off x="8081481" y="2157079"/>
            <a:ext cx="3489356" cy="1775649"/>
          </a:xfrm>
        </p:spPr>
      </p:pic>
      <p:pic>
        <p:nvPicPr>
          <p:cNvPr id="6" name="Obrázok 5">
            <a:extLst>
              <a:ext uri="{FF2B5EF4-FFF2-40B4-BE49-F238E27FC236}">
                <a16:creationId xmlns:a16="http://schemas.microsoft.com/office/drawing/2014/main" id="{567CE410-3BAD-CCDC-1E6F-C2BE8DF0EE08}"/>
              </a:ext>
            </a:extLst>
          </p:cNvPr>
          <p:cNvPicPr>
            <a:picLocks noChangeAspect="1"/>
          </p:cNvPicPr>
          <p:nvPr/>
        </p:nvPicPr>
        <p:blipFill>
          <a:blip r:embed="rId3"/>
          <a:stretch>
            <a:fillRect/>
          </a:stretch>
        </p:blipFill>
        <p:spPr>
          <a:xfrm>
            <a:off x="98874" y="2157731"/>
            <a:ext cx="3814879" cy="3058882"/>
          </a:xfrm>
          <a:prstGeom prst="rect">
            <a:avLst/>
          </a:prstGeom>
        </p:spPr>
      </p:pic>
      <p:pic>
        <p:nvPicPr>
          <p:cNvPr id="8" name="Obrázok 7">
            <a:extLst>
              <a:ext uri="{FF2B5EF4-FFF2-40B4-BE49-F238E27FC236}">
                <a16:creationId xmlns:a16="http://schemas.microsoft.com/office/drawing/2014/main" id="{39A13EC0-2DB8-0117-A480-A44F91C504BC}"/>
              </a:ext>
            </a:extLst>
          </p:cNvPr>
          <p:cNvPicPr>
            <a:picLocks noChangeAspect="1"/>
          </p:cNvPicPr>
          <p:nvPr/>
        </p:nvPicPr>
        <p:blipFill>
          <a:blip r:embed="rId4"/>
          <a:stretch>
            <a:fillRect/>
          </a:stretch>
        </p:blipFill>
        <p:spPr>
          <a:xfrm>
            <a:off x="3817067" y="2157731"/>
            <a:ext cx="3922705" cy="3058882"/>
          </a:xfrm>
          <a:prstGeom prst="rect">
            <a:avLst/>
          </a:prstGeom>
        </p:spPr>
      </p:pic>
      <p:pic>
        <p:nvPicPr>
          <p:cNvPr id="12" name="Obrázok 11">
            <a:extLst>
              <a:ext uri="{FF2B5EF4-FFF2-40B4-BE49-F238E27FC236}">
                <a16:creationId xmlns:a16="http://schemas.microsoft.com/office/drawing/2014/main" id="{ADD8B6CC-EE3D-CA6A-54D5-3B5F8C633D3A}"/>
              </a:ext>
            </a:extLst>
          </p:cNvPr>
          <p:cNvPicPr>
            <a:picLocks noChangeAspect="1"/>
          </p:cNvPicPr>
          <p:nvPr/>
        </p:nvPicPr>
        <p:blipFill>
          <a:blip r:embed="rId5"/>
          <a:stretch>
            <a:fillRect/>
          </a:stretch>
        </p:blipFill>
        <p:spPr>
          <a:xfrm>
            <a:off x="7739772" y="4283460"/>
            <a:ext cx="4108395" cy="1558989"/>
          </a:xfrm>
          <a:prstGeom prst="rect">
            <a:avLst/>
          </a:prstGeom>
        </p:spPr>
      </p:pic>
    </p:spTree>
    <p:extLst>
      <p:ext uri="{BB962C8B-B14F-4D97-AF65-F5344CB8AC3E}">
        <p14:creationId xmlns:p14="http://schemas.microsoft.com/office/powerpoint/2010/main" val="1746708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09666887-D14F-D1BD-13E8-23C8BBE93DDE}"/>
              </a:ext>
            </a:extLst>
          </p:cNvPr>
          <p:cNvSpPr>
            <a:spLocks noGrp="1"/>
          </p:cNvSpPr>
          <p:nvPr>
            <p:ph type="title"/>
          </p:nvPr>
        </p:nvSpPr>
        <p:spPr/>
        <p:txBody>
          <a:bodyPr/>
          <a:lstStyle/>
          <a:p>
            <a:r>
              <a:rPr lang="en-US" dirty="0"/>
              <a:t>1. ASP.NET Core Web App (MVC)</a:t>
            </a:r>
            <a:endParaRPr lang="sk-SK" dirty="0"/>
          </a:p>
        </p:txBody>
      </p:sp>
      <p:sp>
        <p:nvSpPr>
          <p:cNvPr id="3" name="Zástupný objekt pre obsah 2">
            <a:extLst>
              <a:ext uri="{FF2B5EF4-FFF2-40B4-BE49-F238E27FC236}">
                <a16:creationId xmlns:a16="http://schemas.microsoft.com/office/drawing/2014/main" id="{2444D240-1709-F621-8687-09B3A3B58BF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sk-SK" dirty="0"/>
              <a:t>https://dotnet.microsoft.com/en-us/apps/aspnet/mvc</a:t>
            </a:r>
          </a:p>
        </p:txBody>
      </p:sp>
      <p:pic>
        <p:nvPicPr>
          <p:cNvPr id="5" name="Obrázok 4">
            <a:extLst>
              <a:ext uri="{FF2B5EF4-FFF2-40B4-BE49-F238E27FC236}">
                <a16:creationId xmlns:a16="http://schemas.microsoft.com/office/drawing/2014/main" id="{06CD0819-A43A-0359-DE80-D7357AF7BA8D}"/>
              </a:ext>
            </a:extLst>
          </p:cNvPr>
          <p:cNvPicPr>
            <a:picLocks noChangeAspect="1"/>
          </p:cNvPicPr>
          <p:nvPr/>
        </p:nvPicPr>
        <p:blipFill>
          <a:blip r:embed="rId2"/>
          <a:stretch>
            <a:fillRect/>
          </a:stretch>
        </p:blipFill>
        <p:spPr>
          <a:xfrm>
            <a:off x="595194" y="1895532"/>
            <a:ext cx="6179474" cy="2518738"/>
          </a:xfrm>
          <a:prstGeom prst="rect">
            <a:avLst/>
          </a:prstGeom>
        </p:spPr>
      </p:pic>
      <p:pic>
        <p:nvPicPr>
          <p:cNvPr id="6" name="Picture 2" descr="Model–view–controller - Wikipedia">
            <a:extLst>
              <a:ext uri="{FF2B5EF4-FFF2-40B4-BE49-F238E27FC236}">
                <a16:creationId xmlns:a16="http://schemas.microsoft.com/office/drawing/2014/main" id="{193FA04B-BD7B-287D-6DF6-17244ED4D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3450" y="1896428"/>
            <a:ext cx="3528579"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943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6A54E3E-6F5A-6D0D-CDAE-4F5506BD8569}"/>
              </a:ext>
            </a:extLst>
          </p:cNvPr>
          <p:cNvSpPr>
            <a:spLocks noGrp="1"/>
          </p:cNvSpPr>
          <p:nvPr>
            <p:ph type="ctrTitle"/>
          </p:nvPr>
        </p:nvSpPr>
        <p:spPr/>
        <p:txBody>
          <a:bodyPr/>
          <a:lstStyle/>
          <a:p>
            <a:endParaRPr lang="sk-SK"/>
          </a:p>
        </p:txBody>
      </p:sp>
      <p:sp>
        <p:nvSpPr>
          <p:cNvPr id="3" name="Podnadpis 2">
            <a:extLst>
              <a:ext uri="{FF2B5EF4-FFF2-40B4-BE49-F238E27FC236}">
                <a16:creationId xmlns:a16="http://schemas.microsoft.com/office/drawing/2014/main" id="{AC5C4CDC-109D-915C-FB97-FE96C2D059B7}"/>
              </a:ext>
            </a:extLst>
          </p:cNvPr>
          <p:cNvSpPr>
            <a:spLocks noGrp="1"/>
          </p:cNvSpPr>
          <p:nvPr>
            <p:ph type="subTitle" idx="1"/>
          </p:nvPr>
        </p:nvSpPr>
        <p:spPr/>
        <p:txBody>
          <a:bodyPr/>
          <a:lstStyle/>
          <a:p>
            <a:endParaRPr lang="sk-SK"/>
          </a:p>
        </p:txBody>
      </p:sp>
      <p:graphicFrame>
        <p:nvGraphicFramePr>
          <p:cNvPr id="6" name="Objekt 5">
            <a:extLst>
              <a:ext uri="{FF2B5EF4-FFF2-40B4-BE49-F238E27FC236}">
                <a16:creationId xmlns:a16="http://schemas.microsoft.com/office/drawing/2014/main" id="{44676CA3-FEC3-EEB6-DC98-920C3AA7F4F2}"/>
              </a:ext>
            </a:extLst>
          </p:cNvPr>
          <p:cNvGraphicFramePr>
            <a:graphicFrameLocks noChangeAspect="1"/>
          </p:cNvGraphicFramePr>
          <p:nvPr>
            <p:extLst>
              <p:ext uri="{D42A27DB-BD31-4B8C-83A1-F6EECF244321}">
                <p14:modId xmlns:p14="http://schemas.microsoft.com/office/powerpoint/2010/main" val="3729398050"/>
              </p:ext>
            </p:extLst>
          </p:nvPr>
        </p:nvGraphicFramePr>
        <p:xfrm>
          <a:off x="1185839" y="1593708"/>
          <a:ext cx="8128000" cy="3876675"/>
        </p:xfrm>
        <a:graphic>
          <a:graphicData uri="http://schemas.openxmlformats.org/presentationml/2006/ole">
            <mc:AlternateContent xmlns:mc="http://schemas.openxmlformats.org/markup-compatibility/2006">
              <mc:Choice xmlns:v="urn:schemas-microsoft-com:vml" Requires="v">
                <p:oleObj name="Image" r:id="rId3" imgW="32952240" imgH="15669720" progId="Photoshop.Image.13">
                  <p:embed/>
                </p:oleObj>
              </mc:Choice>
              <mc:Fallback>
                <p:oleObj name="Image" r:id="rId3" imgW="32952240" imgH="15669720" progId="Photoshop.Image.13">
                  <p:embed/>
                  <p:pic>
                    <p:nvPicPr>
                      <p:cNvPr id="0" name=""/>
                      <p:cNvPicPr/>
                      <p:nvPr/>
                    </p:nvPicPr>
                    <p:blipFill>
                      <a:blip r:embed="rId4"/>
                      <a:stretch>
                        <a:fillRect/>
                      </a:stretch>
                    </p:blipFill>
                    <p:spPr>
                      <a:xfrm>
                        <a:off x="1185839" y="1593708"/>
                        <a:ext cx="8128000" cy="3876675"/>
                      </a:xfrm>
                      <a:prstGeom prst="rect">
                        <a:avLst/>
                      </a:prstGeom>
                    </p:spPr>
                  </p:pic>
                </p:oleObj>
              </mc:Fallback>
            </mc:AlternateContent>
          </a:graphicData>
        </a:graphic>
      </p:graphicFrame>
    </p:spTree>
    <p:extLst>
      <p:ext uri="{BB962C8B-B14F-4D97-AF65-F5344CB8AC3E}">
        <p14:creationId xmlns:p14="http://schemas.microsoft.com/office/powerpoint/2010/main" val="2939870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0BB7EF53-79DF-245C-1EE3-A996B0A81571}"/>
              </a:ext>
            </a:extLst>
          </p:cNvPr>
          <p:cNvSpPr>
            <a:spLocks noGrp="1"/>
          </p:cNvSpPr>
          <p:nvPr>
            <p:ph type="title"/>
          </p:nvPr>
        </p:nvSpPr>
        <p:spPr/>
        <p:txBody>
          <a:bodyPr/>
          <a:lstStyle/>
          <a:p>
            <a:r>
              <a:rPr lang="sk-SK" dirty="0"/>
              <a:t>MVC</a:t>
            </a:r>
          </a:p>
        </p:txBody>
      </p:sp>
      <p:pic>
        <p:nvPicPr>
          <p:cNvPr id="5" name="Obrázok 4">
            <a:extLst>
              <a:ext uri="{FF2B5EF4-FFF2-40B4-BE49-F238E27FC236}">
                <a16:creationId xmlns:a16="http://schemas.microsoft.com/office/drawing/2014/main" id="{50EA1C7F-CD86-1C97-9C14-856B53390F5E}"/>
              </a:ext>
            </a:extLst>
          </p:cNvPr>
          <p:cNvPicPr>
            <a:picLocks noChangeAspect="1"/>
          </p:cNvPicPr>
          <p:nvPr/>
        </p:nvPicPr>
        <p:blipFill>
          <a:blip r:embed="rId2"/>
          <a:stretch>
            <a:fillRect/>
          </a:stretch>
        </p:blipFill>
        <p:spPr>
          <a:xfrm>
            <a:off x="2832100" y="428833"/>
            <a:ext cx="5956852" cy="6000333"/>
          </a:xfrm>
          <a:prstGeom prst="rect">
            <a:avLst/>
          </a:prstGeom>
        </p:spPr>
      </p:pic>
    </p:spTree>
    <p:extLst>
      <p:ext uri="{BB962C8B-B14F-4D97-AF65-F5344CB8AC3E}">
        <p14:creationId xmlns:p14="http://schemas.microsoft.com/office/powerpoint/2010/main" val="1365391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60546DB-301D-49F8-92C4-2595F25D28BA}"/>
              </a:ext>
            </a:extLst>
          </p:cNvPr>
          <p:cNvSpPr>
            <a:spLocks noGrp="1"/>
          </p:cNvSpPr>
          <p:nvPr>
            <p:ph type="title"/>
          </p:nvPr>
        </p:nvSpPr>
        <p:spPr/>
        <p:txBody>
          <a:bodyPr/>
          <a:lstStyle/>
          <a:p>
            <a:r>
              <a:rPr lang="en-US" dirty="0"/>
              <a:t>MVC Project structure</a:t>
            </a:r>
            <a:endParaRPr lang="sk-SK" dirty="0"/>
          </a:p>
        </p:txBody>
      </p:sp>
      <p:sp>
        <p:nvSpPr>
          <p:cNvPr id="3" name="Zástupný objekt pre obsah 2">
            <a:extLst>
              <a:ext uri="{FF2B5EF4-FFF2-40B4-BE49-F238E27FC236}">
                <a16:creationId xmlns:a16="http://schemas.microsoft.com/office/drawing/2014/main" id="{D25F87BF-E035-EB66-5838-E25377C6B03D}"/>
              </a:ext>
            </a:extLst>
          </p:cNvPr>
          <p:cNvSpPr>
            <a:spLocks noGrp="1"/>
          </p:cNvSpPr>
          <p:nvPr>
            <p:ph idx="1"/>
          </p:nvPr>
        </p:nvSpPr>
        <p:spPr/>
        <p:txBody>
          <a:bodyPr/>
          <a:lstStyle/>
          <a:p>
            <a:endParaRPr lang="sk-SK" dirty="0"/>
          </a:p>
        </p:txBody>
      </p:sp>
      <p:pic>
        <p:nvPicPr>
          <p:cNvPr id="5" name="Obrázok 4">
            <a:extLst>
              <a:ext uri="{FF2B5EF4-FFF2-40B4-BE49-F238E27FC236}">
                <a16:creationId xmlns:a16="http://schemas.microsoft.com/office/drawing/2014/main" id="{019C9507-6390-88DB-525C-D8F28A5A50C8}"/>
              </a:ext>
            </a:extLst>
          </p:cNvPr>
          <p:cNvPicPr>
            <a:picLocks noChangeAspect="1"/>
          </p:cNvPicPr>
          <p:nvPr/>
        </p:nvPicPr>
        <p:blipFill>
          <a:blip r:embed="rId2"/>
          <a:stretch>
            <a:fillRect/>
          </a:stretch>
        </p:blipFill>
        <p:spPr>
          <a:xfrm>
            <a:off x="6890985" y="0"/>
            <a:ext cx="3111979" cy="6858000"/>
          </a:xfrm>
          <a:prstGeom prst="rect">
            <a:avLst/>
          </a:prstGeom>
        </p:spPr>
      </p:pic>
    </p:spTree>
    <p:extLst>
      <p:ext uri="{BB962C8B-B14F-4D97-AF65-F5344CB8AC3E}">
        <p14:creationId xmlns:p14="http://schemas.microsoft.com/office/powerpoint/2010/main" val="4059529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5BC14A9-CD60-D5E2-AC0F-CE92B58F2392}"/>
              </a:ext>
            </a:extLst>
          </p:cNvPr>
          <p:cNvSpPr>
            <a:spLocks noGrp="1"/>
          </p:cNvSpPr>
          <p:nvPr>
            <p:ph type="title"/>
          </p:nvPr>
        </p:nvSpPr>
        <p:spPr/>
        <p:txBody>
          <a:bodyPr/>
          <a:lstStyle/>
          <a:p>
            <a:r>
              <a:rPr lang="en-US" dirty="0"/>
              <a:t>Controllers</a:t>
            </a:r>
            <a:endParaRPr lang="sk-SK" dirty="0"/>
          </a:p>
        </p:txBody>
      </p:sp>
      <p:sp>
        <p:nvSpPr>
          <p:cNvPr id="3" name="Zástupný objekt pre obsah 2">
            <a:extLst>
              <a:ext uri="{FF2B5EF4-FFF2-40B4-BE49-F238E27FC236}">
                <a16:creationId xmlns:a16="http://schemas.microsoft.com/office/drawing/2014/main" id="{29090A9E-9D56-FCC6-C862-25EED779EB48}"/>
              </a:ext>
            </a:extLst>
          </p:cNvPr>
          <p:cNvSpPr>
            <a:spLocks noGrp="1"/>
          </p:cNvSpPr>
          <p:nvPr>
            <p:ph idx="1"/>
          </p:nvPr>
        </p:nvSpPr>
        <p:spPr>
          <a:xfrm>
            <a:off x="676657" y="2011680"/>
            <a:ext cx="6868270" cy="3766185"/>
          </a:xfrm>
        </p:spPr>
        <p:txBody>
          <a:bodyPr/>
          <a:lstStyle/>
          <a:p>
            <a:r>
              <a:rPr lang="en-US" dirty="0"/>
              <a:t>Simply route requests to controller actions, implemented as normal C# methods. Data from the request path, query string, and request body are automatically bound to method parameters.</a:t>
            </a:r>
          </a:p>
          <a:p>
            <a:endParaRPr lang="en-US" dirty="0"/>
          </a:p>
          <a:p>
            <a:r>
              <a:rPr lang="en-US" dirty="0"/>
              <a:t>The MVC framework requires the </a:t>
            </a:r>
            <a:r>
              <a:rPr lang="en-US" b="1" dirty="0"/>
              <a:t>names of all controllers to end with "Controller", </a:t>
            </a:r>
            <a:r>
              <a:rPr lang="en-US" dirty="0"/>
              <a:t>such as </a:t>
            </a:r>
            <a:r>
              <a:rPr lang="en-US" dirty="0" err="1"/>
              <a:t>HomeController</a:t>
            </a:r>
            <a:r>
              <a:rPr lang="en-US" dirty="0"/>
              <a:t>, </a:t>
            </a:r>
            <a:r>
              <a:rPr lang="en-US" dirty="0" err="1"/>
              <a:t>LoginController</a:t>
            </a:r>
            <a:r>
              <a:rPr lang="en-US" dirty="0"/>
              <a:t>, or </a:t>
            </a:r>
            <a:r>
              <a:rPr lang="en-US" dirty="0" err="1"/>
              <a:t>ProductController</a:t>
            </a:r>
            <a:r>
              <a:rPr lang="en-US" dirty="0"/>
              <a:t>.</a:t>
            </a:r>
            <a:endParaRPr lang="sk-SK" dirty="0"/>
          </a:p>
        </p:txBody>
      </p:sp>
      <p:pic>
        <p:nvPicPr>
          <p:cNvPr id="5" name="Obrázok 4">
            <a:extLst>
              <a:ext uri="{FF2B5EF4-FFF2-40B4-BE49-F238E27FC236}">
                <a16:creationId xmlns:a16="http://schemas.microsoft.com/office/drawing/2014/main" id="{26CA2588-F383-00B6-603D-F777035C88F2}"/>
              </a:ext>
            </a:extLst>
          </p:cNvPr>
          <p:cNvPicPr>
            <a:picLocks noChangeAspect="1"/>
          </p:cNvPicPr>
          <p:nvPr/>
        </p:nvPicPr>
        <p:blipFill>
          <a:blip r:embed="rId3"/>
          <a:stretch>
            <a:fillRect/>
          </a:stretch>
        </p:blipFill>
        <p:spPr>
          <a:xfrm>
            <a:off x="7307108" y="82460"/>
            <a:ext cx="5024661" cy="6693080"/>
          </a:xfrm>
          <a:prstGeom prst="rect">
            <a:avLst/>
          </a:prstGeom>
        </p:spPr>
      </p:pic>
    </p:spTree>
    <p:extLst>
      <p:ext uri="{BB962C8B-B14F-4D97-AF65-F5344CB8AC3E}">
        <p14:creationId xmlns:p14="http://schemas.microsoft.com/office/powerpoint/2010/main" val="1358822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442B0C8-E353-6CF7-EB4B-56B5FC8D3441}"/>
              </a:ext>
            </a:extLst>
          </p:cNvPr>
          <p:cNvSpPr>
            <a:spLocks noGrp="1"/>
          </p:cNvSpPr>
          <p:nvPr>
            <p:ph type="title"/>
          </p:nvPr>
        </p:nvSpPr>
        <p:spPr/>
        <p:txBody>
          <a:bodyPr/>
          <a:lstStyle/>
          <a:p>
            <a:r>
              <a:rPr lang="en-US" dirty="0"/>
              <a:t>Models &amp; data</a:t>
            </a:r>
            <a:endParaRPr lang="sk-SK" dirty="0"/>
          </a:p>
        </p:txBody>
      </p:sp>
      <p:sp>
        <p:nvSpPr>
          <p:cNvPr id="3" name="Zástupný objekt pre obsah 2">
            <a:extLst>
              <a:ext uri="{FF2B5EF4-FFF2-40B4-BE49-F238E27FC236}">
                <a16:creationId xmlns:a16="http://schemas.microsoft.com/office/drawing/2014/main" id="{837B2BC2-B611-DC71-77D7-BE23F8CCE209}"/>
              </a:ext>
            </a:extLst>
          </p:cNvPr>
          <p:cNvSpPr>
            <a:spLocks noGrp="1"/>
          </p:cNvSpPr>
          <p:nvPr>
            <p:ph idx="1"/>
          </p:nvPr>
        </p:nvSpPr>
        <p:spPr>
          <a:xfrm>
            <a:off x="676657" y="2011680"/>
            <a:ext cx="5598020" cy="3766185"/>
          </a:xfrm>
        </p:spPr>
        <p:txBody>
          <a:bodyPr/>
          <a:lstStyle/>
          <a:p>
            <a:pPr algn="l"/>
            <a:r>
              <a:rPr lang="en-US" dirty="0"/>
              <a:t>The Models folder contains classes that define objects and the logic for interacting with the database or data items. It includes public properties, which will be used by the application to hold and manipulate application data.</a:t>
            </a:r>
          </a:p>
          <a:p>
            <a:pPr algn="l"/>
            <a:r>
              <a:rPr lang="en-US" dirty="0"/>
              <a:t>The Model is used by both the Controller and the View to edit and view. It is always better to put model classes into a separate class library project.</a:t>
            </a:r>
          </a:p>
          <a:p>
            <a:endParaRPr lang="sk-SK" dirty="0"/>
          </a:p>
        </p:txBody>
      </p:sp>
      <p:pic>
        <p:nvPicPr>
          <p:cNvPr id="5" name="Obrázok 4">
            <a:extLst>
              <a:ext uri="{FF2B5EF4-FFF2-40B4-BE49-F238E27FC236}">
                <a16:creationId xmlns:a16="http://schemas.microsoft.com/office/drawing/2014/main" id="{70B7D23A-7032-7994-0CB7-4E5EB2D39A9D}"/>
              </a:ext>
            </a:extLst>
          </p:cNvPr>
          <p:cNvPicPr>
            <a:picLocks noChangeAspect="1"/>
          </p:cNvPicPr>
          <p:nvPr/>
        </p:nvPicPr>
        <p:blipFill>
          <a:blip r:embed="rId3"/>
          <a:stretch>
            <a:fillRect/>
          </a:stretch>
        </p:blipFill>
        <p:spPr>
          <a:xfrm>
            <a:off x="6460166" y="1057882"/>
            <a:ext cx="5671533" cy="4962591"/>
          </a:xfrm>
          <a:prstGeom prst="rect">
            <a:avLst/>
          </a:prstGeom>
        </p:spPr>
      </p:pic>
    </p:spTree>
    <p:extLst>
      <p:ext uri="{BB962C8B-B14F-4D97-AF65-F5344CB8AC3E}">
        <p14:creationId xmlns:p14="http://schemas.microsoft.com/office/powerpoint/2010/main" val="1904853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62517E6-2A2F-3A07-0339-EA621C2CAD50}"/>
              </a:ext>
            </a:extLst>
          </p:cNvPr>
          <p:cNvSpPr>
            <a:spLocks noGrp="1"/>
          </p:cNvSpPr>
          <p:nvPr>
            <p:ph type="title"/>
          </p:nvPr>
        </p:nvSpPr>
        <p:spPr/>
        <p:txBody>
          <a:bodyPr/>
          <a:lstStyle/>
          <a:p>
            <a:r>
              <a:rPr lang="en-US" dirty="0"/>
              <a:t>2. </a:t>
            </a:r>
            <a:r>
              <a:rPr lang="sk-SK" dirty="0"/>
              <a:t>REST</a:t>
            </a:r>
            <a:r>
              <a:rPr lang="en-US" dirty="0"/>
              <a:t> API</a:t>
            </a:r>
            <a:r>
              <a:rPr lang="sk-SK" dirty="0"/>
              <a:t> - </a:t>
            </a:r>
            <a:r>
              <a:rPr lang="sk-SK" sz="4400" b="1" i="0" dirty="0" err="1">
                <a:solidFill>
                  <a:srgbClr val="0B0521"/>
                </a:solidFill>
                <a:effectLst/>
                <a:latin typeface="-apple-system"/>
              </a:rPr>
              <a:t>RE</a:t>
            </a:r>
            <a:r>
              <a:rPr lang="sk-SK" sz="4400" b="0" i="0" dirty="0" err="1">
                <a:solidFill>
                  <a:srgbClr val="0B0521"/>
                </a:solidFill>
                <a:effectLst/>
                <a:latin typeface="-apple-system"/>
              </a:rPr>
              <a:t>presentational</a:t>
            </a:r>
            <a:r>
              <a:rPr lang="sk-SK" sz="4400" b="0" i="0" dirty="0">
                <a:solidFill>
                  <a:srgbClr val="0B0521"/>
                </a:solidFill>
                <a:effectLst/>
                <a:latin typeface="-apple-system"/>
              </a:rPr>
              <a:t> </a:t>
            </a:r>
            <a:r>
              <a:rPr lang="sk-SK" sz="4400" b="1" i="0" dirty="0">
                <a:solidFill>
                  <a:srgbClr val="0B0521"/>
                </a:solidFill>
                <a:effectLst/>
                <a:latin typeface="-apple-system"/>
              </a:rPr>
              <a:t>S</a:t>
            </a:r>
            <a:r>
              <a:rPr lang="sk-SK" sz="4400" b="0" i="0" dirty="0">
                <a:solidFill>
                  <a:srgbClr val="0B0521"/>
                </a:solidFill>
                <a:effectLst/>
                <a:latin typeface="-apple-system"/>
              </a:rPr>
              <a:t>tate </a:t>
            </a:r>
            <a:r>
              <a:rPr lang="sk-SK" sz="4400" b="1" i="0" dirty="0">
                <a:solidFill>
                  <a:srgbClr val="0B0521"/>
                </a:solidFill>
                <a:effectLst/>
                <a:latin typeface="-apple-system"/>
              </a:rPr>
              <a:t>T</a:t>
            </a:r>
            <a:r>
              <a:rPr lang="sk-SK" sz="4400" b="0" i="0" dirty="0">
                <a:solidFill>
                  <a:srgbClr val="0B0521"/>
                </a:solidFill>
                <a:effectLst/>
                <a:latin typeface="-apple-system"/>
              </a:rPr>
              <a:t>ransfer</a:t>
            </a:r>
            <a:endParaRPr lang="sk-SK" sz="4400" dirty="0"/>
          </a:p>
        </p:txBody>
      </p:sp>
      <p:sp>
        <p:nvSpPr>
          <p:cNvPr id="3" name="Zástupný objekt pre obsah 2">
            <a:extLst>
              <a:ext uri="{FF2B5EF4-FFF2-40B4-BE49-F238E27FC236}">
                <a16:creationId xmlns:a16="http://schemas.microsoft.com/office/drawing/2014/main" id="{61302769-09BA-9073-A7CF-CC52858556DE}"/>
              </a:ext>
            </a:extLst>
          </p:cNvPr>
          <p:cNvSpPr>
            <a:spLocks noGrp="1"/>
          </p:cNvSpPr>
          <p:nvPr>
            <p:ph idx="1"/>
          </p:nvPr>
        </p:nvSpPr>
        <p:spPr/>
        <p:txBody>
          <a:bodyPr/>
          <a:lstStyle/>
          <a:p>
            <a:r>
              <a:rPr lang="en-US" b="0" i="0" dirty="0">
                <a:solidFill>
                  <a:srgbClr val="242424"/>
                </a:solidFill>
                <a:effectLst/>
                <a:latin typeface="source-serif-pro"/>
              </a:rPr>
              <a:t>REST is an architectural style, or design pattern, for APIs.</a:t>
            </a:r>
            <a:endParaRPr lang="sk-SK" dirty="0"/>
          </a:p>
        </p:txBody>
      </p:sp>
      <p:pic>
        <p:nvPicPr>
          <p:cNvPr id="3074" name="Picture 2" descr="rest-api">
            <a:extLst>
              <a:ext uri="{FF2B5EF4-FFF2-40B4-BE49-F238E27FC236}">
                <a16:creationId xmlns:a16="http://schemas.microsoft.com/office/drawing/2014/main" id="{142D069D-E156-6EFE-EEDD-8A4CE8BA5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69" y="2410733"/>
            <a:ext cx="7248541" cy="508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238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C2AB819-9AF6-C147-C369-7E7DBBF8695F}"/>
              </a:ext>
            </a:extLst>
          </p:cNvPr>
          <p:cNvSpPr>
            <a:spLocks noGrp="1"/>
          </p:cNvSpPr>
          <p:nvPr>
            <p:ph type="title"/>
          </p:nvPr>
        </p:nvSpPr>
        <p:spPr/>
        <p:txBody>
          <a:bodyPr/>
          <a:lstStyle/>
          <a:p>
            <a:r>
              <a:rPr lang="en-US" dirty="0"/>
              <a:t>Views – Razor Pages</a:t>
            </a:r>
            <a:endParaRPr lang="sk-SK" dirty="0"/>
          </a:p>
        </p:txBody>
      </p:sp>
      <p:sp>
        <p:nvSpPr>
          <p:cNvPr id="3" name="Zástupný objekt pre obsah 2">
            <a:extLst>
              <a:ext uri="{FF2B5EF4-FFF2-40B4-BE49-F238E27FC236}">
                <a16:creationId xmlns:a16="http://schemas.microsoft.com/office/drawing/2014/main" id="{9EC413FC-7F84-10E2-1DC2-454710884203}"/>
              </a:ext>
            </a:extLst>
          </p:cNvPr>
          <p:cNvSpPr>
            <a:spLocks noGrp="1"/>
          </p:cNvSpPr>
          <p:nvPr>
            <p:ph idx="1"/>
          </p:nvPr>
        </p:nvSpPr>
        <p:spPr>
          <a:xfrm>
            <a:off x="676656" y="2011680"/>
            <a:ext cx="11437121" cy="3766185"/>
          </a:xfrm>
        </p:spPr>
        <p:txBody>
          <a:bodyPr/>
          <a:lstStyle/>
          <a:p>
            <a:r>
              <a:rPr lang="en-US" dirty="0"/>
              <a:t>The Razor syntax provides a simple, clean, and lightweight way to render HTML content based on your view. Razor lets you render a page using C#, producing fully HTML5 compliant web pages.</a:t>
            </a:r>
            <a:endParaRPr lang="sk-SK" dirty="0"/>
          </a:p>
        </p:txBody>
      </p:sp>
      <p:pic>
        <p:nvPicPr>
          <p:cNvPr id="5" name="Obrázok 4">
            <a:extLst>
              <a:ext uri="{FF2B5EF4-FFF2-40B4-BE49-F238E27FC236}">
                <a16:creationId xmlns:a16="http://schemas.microsoft.com/office/drawing/2014/main" id="{5692629E-4525-CBD5-0F4A-4EE630FAEFB8}"/>
              </a:ext>
            </a:extLst>
          </p:cNvPr>
          <p:cNvPicPr>
            <a:picLocks noChangeAspect="1"/>
          </p:cNvPicPr>
          <p:nvPr/>
        </p:nvPicPr>
        <p:blipFill>
          <a:blip r:embed="rId2"/>
          <a:stretch>
            <a:fillRect/>
          </a:stretch>
        </p:blipFill>
        <p:spPr>
          <a:xfrm>
            <a:off x="760710" y="3008041"/>
            <a:ext cx="8706972" cy="4281971"/>
          </a:xfrm>
          <a:prstGeom prst="rect">
            <a:avLst/>
          </a:prstGeom>
        </p:spPr>
      </p:pic>
    </p:spTree>
    <p:extLst>
      <p:ext uri="{BB962C8B-B14F-4D97-AF65-F5344CB8AC3E}">
        <p14:creationId xmlns:p14="http://schemas.microsoft.com/office/powerpoint/2010/main" val="737784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F66997E-3562-7B81-AB7A-C32E521B9BDB}"/>
              </a:ext>
            </a:extLst>
          </p:cNvPr>
          <p:cNvSpPr>
            <a:spLocks noGrp="1"/>
          </p:cNvSpPr>
          <p:nvPr>
            <p:ph type="title"/>
          </p:nvPr>
        </p:nvSpPr>
        <p:spPr/>
        <p:txBody>
          <a:bodyPr/>
          <a:lstStyle/>
          <a:p>
            <a:r>
              <a:rPr lang="sk-SK" dirty="0"/>
              <a:t>2 </a:t>
            </a:r>
            <a:r>
              <a:rPr lang="sk-SK" dirty="0" err="1"/>
              <a:t>key</a:t>
            </a:r>
            <a:r>
              <a:rPr lang="sk-SK" dirty="0"/>
              <a:t> </a:t>
            </a:r>
            <a:r>
              <a:rPr lang="sk-SK" dirty="0" err="1"/>
              <a:t>terms</a:t>
            </a:r>
            <a:r>
              <a:rPr lang="sk-SK" dirty="0"/>
              <a:t>:</a:t>
            </a:r>
          </a:p>
        </p:txBody>
      </p:sp>
      <p:sp>
        <p:nvSpPr>
          <p:cNvPr id="3" name="Zástupný objekt pre obsah 2">
            <a:extLst>
              <a:ext uri="{FF2B5EF4-FFF2-40B4-BE49-F238E27FC236}">
                <a16:creationId xmlns:a16="http://schemas.microsoft.com/office/drawing/2014/main" id="{B4330EF9-0B0A-6B1D-FF54-36E5375314D9}"/>
              </a:ext>
            </a:extLst>
          </p:cNvPr>
          <p:cNvSpPr>
            <a:spLocks noGrp="1"/>
          </p:cNvSpPr>
          <p:nvPr>
            <p:ph idx="1"/>
          </p:nvPr>
        </p:nvSpPr>
        <p:spPr/>
        <p:txBody>
          <a:bodyPr>
            <a:normAutofit lnSpcReduction="10000"/>
          </a:bodyPr>
          <a:lstStyle/>
          <a:p>
            <a:r>
              <a:rPr lang="en-US" b="1" dirty="0"/>
              <a:t>Client </a:t>
            </a:r>
            <a:r>
              <a:rPr lang="en-US" dirty="0"/>
              <a:t>— the client is the person or software who uses the API. </a:t>
            </a:r>
            <a:endParaRPr lang="sk-SK" dirty="0"/>
          </a:p>
          <a:p>
            <a:pPr lvl="1"/>
            <a:r>
              <a:rPr lang="en-US" dirty="0"/>
              <a:t>It can be a developer, for example you, as a developer, can use Twitter API to read and write data from Twitter, create a new tweet and do more actions in a program that you write. Your program will call Twitter’s API. </a:t>
            </a:r>
            <a:endParaRPr lang="sk-SK" dirty="0"/>
          </a:p>
          <a:p>
            <a:pPr lvl="1"/>
            <a:r>
              <a:rPr lang="en-US" dirty="0"/>
              <a:t>The client can also be a web browser. When you go to Twitter website, your browser is the client who calls Twitter API and uses the returned data to render information on the screen.</a:t>
            </a:r>
            <a:endParaRPr lang="sk-SK" dirty="0"/>
          </a:p>
          <a:p>
            <a:pPr lvl="1"/>
            <a:endParaRPr lang="sk-SK" dirty="0"/>
          </a:p>
          <a:p>
            <a:pPr marL="4572" lvl="1" indent="0">
              <a:buNone/>
            </a:pPr>
            <a:r>
              <a:rPr lang="en-US" b="1" dirty="0"/>
              <a:t>Resource</a:t>
            </a:r>
            <a:r>
              <a:rPr lang="en-US" dirty="0"/>
              <a:t> — a resource can be any object the API can provide information about. In Instagram’s API, for example, a resource can be a user, a photo, a hashtag. Each resource has a unique identifier. The identifier can be a name or a number.</a:t>
            </a:r>
          </a:p>
          <a:p>
            <a:pPr marL="4572" lvl="1" indent="0">
              <a:buNone/>
            </a:pPr>
            <a:endParaRPr lang="en-US" dirty="0"/>
          </a:p>
          <a:p>
            <a:endParaRPr lang="sk-SK" dirty="0"/>
          </a:p>
        </p:txBody>
      </p:sp>
    </p:spTree>
    <p:extLst>
      <p:ext uri="{BB962C8B-B14F-4D97-AF65-F5344CB8AC3E}">
        <p14:creationId xmlns:p14="http://schemas.microsoft.com/office/powerpoint/2010/main" val="730215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0874482F-CABE-1BFE-2E79-7FF107088A52}"/>
              </a:ext>
            </a:extLst>
          </p:cNvPr>
          <p:cNvSpPr>
            <a:spLocks noGrp="1"/>
          </p:cNvSpPr>
          <p:nvPr>
            <p:ph type="title"/>
          </p:nvPr>
        </p:nvSpPr>
        <p:spPr/>
        <p:txBody>
          <a:bodyPr/>
          <a:lstStyle/>
          <a:p>
            <a:r>
              <a:rPr lang="sk-SK" dirty="0"/>
              <a:t>R</a:t>
            </a:r>
            <a:r>
              <a:rPr lang="en-US" dirty="0"/>
              <a:t>EST</a:t>
            </a:r>
            <a:r>
              <a:rPr lang="sk-SK" dirty="0"/>
              <a:t> API </a:t>
            </a:r>
            <a:r>
              <a:rPr lang="en-US" dirty="0"/>
              <a:t>Project structure</a:t>
            </a:r>
            <a:endParaRPr lang="sk-SK" dirty="0"/>
          </a:p>
        </p:txBody>
      </p:sp>
      <p:sp>
        <p:nvSpPr>
          <p:cNvPr id="3" name="Zástupný objekt pre obsah 2">
            <a:extLst>
              <a:ext uri="{FF2B5EF4-FFF2-40B4-BE49-F238E27FC236}">
                <a16:creationId xmlns:a16="http://schemas.microsoft.com/office/drawing/2014/main" id="{1B3D2C39-6C4A-0DA4-6B67-B66DD355D555}"/>
              </a:ext>
            </a:extLst>
          </p:cNvPr>
          <p:cNvSpPr>
            <a:spLocks noGrp="1"/>
          </p:cNvSpPr>
          <p:nvPr>
            <p:ph idx="1"/>
          </p:nvPr>
        </p:nvSpPr>
        <p:spPr>
          <a:xfrm>
            <a:off x="676656" y="2011680"/>
            <a:ext cx="10753725" cy="4745170"/>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sk-SK" dirty="0"/>
          </a:p>
          <a:p>
            <a:r>
              <a:rPr lang="sk-SK" dirty="0"/>
              <a:t>https://dotnet.microsoft.com/en-us/apps/aspnet/apis</a:t>
            </a:r>
          </a:p>
        </p:txBody>
      </p:sp>
      <p:pic>
        <p:nvPicPr>
          <p:cNvPr id="5" name="Obrázok 4">
            <a:extLst>
              <a:ext uri="{FF2B5EF4-FFF2-40B4-BE49-F238E27FC236}">
                <a16:creationId xmlns:a16="http://schemas.microsoft.com/office/drawing/2014/main" id="{69CDDAD6-5D28-D642-FCB2-73969C427CCF}"/>
              </a:ext>
            </a:extLst>
          </p:cNvPr>
          <p:cNvPicPr>
            <a:picLocks noChangeAspect="1"/>
          </p:cNvPicPr>
          <p:nvPr/>
        </p:nvPicPr>
        <p:blipFill>
          <a:blip r:embed="rId2"/>
          <a:stretch>
            <a:fillRect/>
          </a:stretch>
        </p:blipFill>
        <p:spPr>
          <a:xfrm>
            <a:off x="656842" y="2011680"/>
            <a:ext cx="6282632" cy="2568412"/>
          </a:xfrm>
          <a:prstGeom prst="rect">
            <a:avLst/>
          </a:prstGeom>
        </p:spPr>
      </p:pic>
      <p:pic>
        <p:nvPicPr>
          <p:cNvPr id="7" name="Obrázok 6">
            <a:extLst>
              <a:ext uri="{FF2B5EF4-FFF2-40B4-BE49-F238E27FC236}">
                <a16:creationId xmlns:a16="http://schemas.microsoft.com/office/drawing/2014/main" id="{4BE12B10-58FA-42EA-C635-43C5F4779BDC}"/>
              </a:ext>
            </a:extLst>
          </p:cNvPr>
          <p:cNvPicPr>
            <a:picLocks noChangeAspect="1"/>
          </p:cNvPicPr>
          <p:nvPr/>
        </p:nvPicPr>
        <p:blipFill>
          <a:blip r:embed="rId3"/>
          <a:stretch>
            <a:fillRect/>
          </a:stretch>
        </p:blipFill>
        <p:spPr>
          <a:xfrm>
            <a:off x="5996199" y="2011679"/>
            <a:ext cx="6164224" cy="4074657"/>
          </a:xfrm>
          <a:prstGeom prst="rect">
            <a:avLst/>
          </a:prstGeom>
        </p:spPr>
      </p:pic>
    </p:spTree>
    <p:extLst>
      <p:ext uri="{BB962C8B-B14F-4D97-AF65-F5344CB8AC3E}">
        <p14:creationId xmlns:p14="http://schemas.microsoft.com/office/powerpoint/2010/main" val="588976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FCFA97E-BDC3-6255-B88E-5D9EAE906960}"/>
              </a:ext>
            </a:extLst>
          </p:cNvPr>
          <p:cNvSpPr>
            <a:spLocks noGrp="1"/>
          </p:cNvSpPr>
          <p:nvPr>
            <p:ph type="title"/>
          </p:nvPr>
        </p:nvSpPr>
        <p:spPr/>
        <p:txBody>
          <a:bodyPr/>
          <a:lstStyle/>
          <a:p>
            <a:r>
              <a:rPr lang="en-US" dirty="0"/>
              <a:t>REST API </a:t>
            </a:r>
            <a:r>
              <a:rPr lang="en-US" dirty="0" err="1"/>
              <a:t>ControllerBase</a:t>
            </a:r>
            <a:r>
              <a:rPr lang="en-US" dirty="0"/>
              <a:t> class</a:t>
            </a:r>
            <a:endParaRPr lang="sk-SK" dirty="0"/>
          </a:p>
        </p:txBody>
      </p:sp>
      <p:sp>
        <p:nvSpPr>
          <p:cNvPr id="4" name="Zástupný objekt pre obsah 3">
            <a:extLst>
              <a:ext uri="{FF2B5EF4-FFF2-40B4-BE49-F238E27FC236}">
                <a16:creationId xmlns:a16="http://schemas.microsoft.com/office/drawing/2014/main" id="{4B0634FB-B3B1-90B1-8FFC-6B7C28AB029B}"/>
              </a:ext>
            </a:extLst>
          </p:cNvPr>
          <p:cNvSpPr>
            <a:spLocks noGrp="1"/>
          </p:cNvSpPr>
          <p:nvPr>
            <p:ph idx="1"/>
          </p:nvPr>
        </p:nvSpPr>
        <p:spPr/>
        <p:txBody>
          <a:bodyPr/>
          <a:lstStyle/>
          <a:p>
            <a:r>
              <a:rPr lang="en-US" dirty="0"/>
              <a:t>A controller-based web API consists of one or more controller classes that derive from </a:t>
            </a:r>
            <a:r>
              <a:rPr lang="en-US" dirty="0" err="1"/>
              <a:t>ControllerBase</a:t>
            </a:r>
            <a:r>
              <a:rPr lang="en-US" dirty="0"/>
              <a:t>. The web API project template provides a starter controller:</a:t>
            </a:r>
          </a:p>
          <a:p>
            <a:endParaRPr lang="en-US" dirty="0"/>
          </a:p>
          <a:p>
            <a:endParaRPr lang="en-US" dirty="0"/>
          </a:p>
          <a:p>
            <a:endParaRPr lang="en-US" dirty="0"/>
          </a:p>
          <a:p>
            <a:r>
              <a:rPr lang="en-US" dirty="0"/>
              <a:t>Web API controllers should typically derive from </a:t>
            </a:r>
            <a:r>
              <a:rPr lang="en-US" dirty="0" err="1"/>
              <a:t>ControllerBase</a:t>
            </a:r>
            <a:r>
              <a:rPr lang="en-US" dirty="0"/>
              <a:t> rather from Controller. Controller derives from </a:t>
            </a:r>
            <a:r>
              <a:rPr lang="en-US" dirty="0" err="1"/>
              <a:t>ControllerBase</a:t>
            </a:r>
            <a:r>
              <a:rPr lang="en-US" dirty="0"/>
              <a:t> and adds support for views, so it's for handling web pages, not web API requests. If the same controller must support views and web APIs, derive from Controller.</a:t>
            </a:r>
          </a:p>
        </p:txBody>
      </p:sp>
      <p:pic>
        <p:nvPicPr>
          <p:cNvPr id="9" name="Obrázok 8">
            <a:extLst>
              <a:ext uri="{FF2B5EF4-FFF2-40B4-BE49-F238E27FC236}">
                <a16:creationId xmlns:a16="http://schemas.microsoft.com/office/drawing/2014/main" id="{BB9FD98B-43D3-6FB0-ED6E-B54192DD37EC}"/>
              </a:ext>
            </a:extLst>
          </p:cNvPr>
          <p:cNvPicPr>
            <a:picLocks noChangeAspect="1"/>
          </p:cNvPicPr>
          <p:nvPr/>
        </p:nvPicPr>
        <p:blipFill>
          <a:blip r:embed="rId3"/>
          <a:stretch>
            <a:fillRect/>
          </a:stretch>
        </p:blipFill>
        <p:spPr>
          <a:xfrm>
            <a:off x="761619" y="2859364"/>
            <a:ext cx="6981461" cy="1139272"/>
          </a:xfrm>
          <a:prstGeom prst="rect">
            <a:avLst/>
          </a:prstGeom>
        </p:spPr>
      </p:pic>
    </p:spTree>
    <p:extLst>
      <p:ext uri="{BB962C8B-B14F-4D97-AF65-F5344CB8AC3E}">
        <p14:creationId xmlns:p14="http://schemas.microsoft.com/office/powerpoint/2010/main" val="2166957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FCFA97E-BDC3-6255-B88E-5D9EAE906960}"/>
              </a:ext>
            </a:extLst>
          </p:cNvPr>
          <p:cNvSpPr>
            <a:spLocks noGrp="1"/>
          </p:cNvSpPr>
          <p:nvPr>
            <p:ph type="title"/>
          </p:nvPr>
        </p:nvSpPr>
        <p:spPr/>
        <p:txBody>
          <a:bodyPr/>
          <a:lstStyle/>
          <a:p>
            <a:r>
              <a:rPr lang="en-US" dirty="0"/>
              <a:t>REST API </a:t>
            </a:r>
            <a:r>
              <a:rPr lang="en-US" dirty="0" err="1"/>
              <a:t>ControllerBase</a:t>
            </a:r>
            <a:r>
              <a:rPr lang="en-US" dirty="0"/>
              <a:t> class</a:t>
            </a:r>
            <a:endParaRPr lang="sk-SK" dirty="0"/>
          </a:p>
        </p:txBody>
      </p:sp>
      <p:sp>
        <p:nvSpPr>
          <p:cNvPr id="4" name="Zástupný objekt pre obsah 3">
            <a:extLst>
              <a:ext uri="{FF2B5EF4-FFF2-40B4-BE49-F238E27FC236}">
                <a16:creationId xmlns:a16="http://schemas.microsoft.com/office/drawing/2014/main" id="{4B0634FB-B3B1-90B1-8FFC-6B7C28AB029B}"/>
              </a:ext>
            </a:extLst>
          </p:cNvPr>
          <p:cNvSpPr>
            <a:spLocks noGrp="1"/>
          </p:cNvSpPr>
          <p:nvPr>
            <p:ph idx="1"/>
          </p:nvPr>
        </p:nvSpPr>
        <p:spPr/>
        <p:txBody>
          <a:bodyPr/>
          <a:lstStyle/>
          <a:p>
            <a:r>
              <a:rPr lang="en-US" dirty="0"/>
              <a:t>The </a:t>
            </a:r>
            <a:r>
              <a:rPr lang="en-US" dirty="0" err="1"/>
              <a:t>ControllerBase</a:t>
            </a:r>
            <a:r>
              <a:rPr lang="en-US" dirty="0"/>
              <a:t> class provides many properties and methods that are useful for handling HTTP requests. For example, </a:t>
            </a:r>
            <a:r>
              <a:rPr lang="en-US" b="1" dirty="0" err="1"/>
              <a:t>CreatedAtAction</a:t>
            </a:r>
            <a:r>
              <a:rPr lang="en-US" dirty="0"/>
              <a:t> returns a </a:t>
            </a:r>
            <a:r>
              <a:rPr lang="en-US" b="1" dirty="0"/>
              <a:t>201 status </a:t>
            </a:r>
            <a:r>
              <a:rPr lang="en-US" dirty="0"/>
              <a:t>code.</a:t>
            </a:r>
          </a:p>
        </p:txBody>
      </p:sp>
      <p:pic>
        <p:nvPicPr>
          <p:cNvPr id="7" name="Obrázok 6">
            <a:extLst>
              <a:ext uri="{FF2B5EF4-FFF2-40B4-BE49-F238E27FC236}">
                <a16:creationId xmlns:a16="http://schemas.microsoft.com/office/drawing/2014/main" id="{67283BEE-1A6E-6D48-B778-29DC8EA9727C}"/>
              </a:ext>
            </a:extLst>
          </p:cNvPr>
          <p:cNvPicPr>
            <a:picLocks noChangeAspect="1"/>
          </p:cNvPicPr>
          <p:nvPr/>
        </p:nvPicPr>
        <p:blipFill>
          <a:blip r:embed="rId3"/>
          <a:stretch>
            <a:fillRect/>
          </a:stretch>
        </p:blipFill>
        <p:spPr>
          <a:xfrm>
            <a:off x="761619" y="2813850"/>
            <a:ext cx="7520382" cy="3189312"/>
          </a:xfrm>
          <a:prstGeom prst="rect">
            <a:avLst/>
          </a:prstGeom>
        </p:spPr>
      </p:pic>
    </p:spTree>
    <p:extLst>
      <p:ext uri="{BB962C8B-B14F-4D97-AF65-F5344CB8AC3E}">
        <p14:creationId xmlns:p14="http://schemas.microsoft.com/office/powerpoint/2010/main" val="559989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6983C91-4836-AC0C-291A-6C502F9A16B5}"/>
              </a:ext>
            </a:extLst>
          </p:cNvPr>
          <p:cNvSpPr>
            <a:spLocks noGrp="1"/>
          </p:cNvSpPr>
          <p:nvPr>
            <p:ph type="title"/>
          </p:nvPr>
        </p:nvSpPr>
        <p:spPr/>
        <p:txBody>
          <a:bodyPr/>
          <a:lstStyle/>
          <a:p>
            <a:r>
              <a:rPr lang="sk-SK" dirty="0" err="1"/>
              <a:t>ChatGPT</a:t>
            </a:r>
            <a:r>
              <a:rPr lang="sk-SK" dirty="0"/>
              <a:t>: </a:t>
            </a:r>
            <a:r>
              <a:rPr lang="sk-SK" b="0" i="0" dirty="0">
                <a:solidFill>
                  <a:srgbClr val="343541"/>
                </a:solidFill>
                <a:effectLst/>
                <a:latin typeface="Söhne"/>
              </a:rPr>
              <a:t>Čo je to .NET?</a:t>
            </a:r>
            <a:endParaRPr lang="sk-SK" dirty="0"/>
          </a:p>
        </p:txBody>
      </p:sp>
      <p:sp>
        <p:nvSpPr>
          <p:cNvPr id="3" name="Zástupný objekt pre obsah 2">
            <a:extLst>
              <a:ext uri="{FF2B5EF4-FFF2-40B4-BE49-F238E27FC236}">
                <a16:creationId xmlns:a16="http://schemas.microsoft.com/office/drawing/2014/main" id="{64F3AE30-3C84-A005-B47A-BD2A66C0C923}"/>
              </a:ext>
            </a:extLst>
          </p:cNvPr>
          <p:cNvSpPr>
            <a:spLocks noGrp="1"/>
          </p:cNvSpPr>
          <p:nvPr>
            <p:ph idx="1"/>
          </p:nvPr>
        </p:nvSpPr>
        <p:spPr>
          <a:xfrm>
            <a:off x="657224" y="1952163"/>
            <a:ext cx="9864726" cy="3880773"/>
          </a:xfrm>
        </p:spPr>
        <p:txBody>
          <a:bodyPr>
            <a:noAutofit/>
          </a:bodyPr>
          <a:lstStyle/>
          <a:p>
            <a:pPr algn="l"/>
            <a:r>
              <a:rPr lang="sk-SK" sz="1400" b="0" i="0" dirty="0">
                <a:solidFill>
                  <a:srgbClr val="374151"/>
                </a:solidFill>
                <a:effectLst/>
              </a:rPr>
              <a:t>.NET (často značené ako </a:t>
            </a:r>
            <a:r>
              <a:rPr lang="sk-SK" sz="1400" b="0" i="0" dirty="0" err="1">
                <a:solidFill>
                  <a:srgbClr val="374151"/>
                </a:solidFill>
                <a:effectLst/>
              </a:rPr>
              <a:t>dotnet</a:t>
            </a:r>
            <a:r>
              <a:rPr lang="sk-SK" sz="1400" b="0" i="0" dirty="0">
                <a:solidFill>
                  <a:srgbClr val="374151"/>
                </a:solidFill>
                <a:effectLst/>
              </a:rPr>
              <a:t>) je vývojová platforma vyvinutá spoločnosťou Microsoft. Ide o súbor technológií a nástrojov na vývoj, beh a správu aplikácií. </a:t>
            </a:r>
            <a:r>
              <a:rPr lang="sk-SK" sz="1400" b="0" i="0" u="sng" dirty="0">
                <a:solidFill>
                  <a:srgbClr val="374151"/>
                </a:solidFill>
                <a:effectLst/>
              </a:rPr>
              <a:t>Hlavnými</a:t>
            </a:r>
            <a:r>
              <a:rPr lang="sk-SK" sz="1400" b="0" i="0" dirty="0">
                <a:solidFill>
                  <a:srgbClr val="374151"/>
                </a:solidFill>
                <a:effectLst/>
              </a:rPr>
              <a:t> časťami .NET sú:</a:t>
            </a:r>
          </a:p>
          <a:p>
            <a:pPr algn="l">
              <a:buFont typeface="+mj-lt"/>
              <a:buAutoNum type="arabicPeriod"/>
            </a:pPr>
            <a:r>
              <a:rPr lang="en-US" sz="1400" b="1" i="0" dirty="0">
                <a:solidFill>
                  <a:srgbClr val="374151"/>
                </a:solidFill>
                <a:effectLst/>
              </a:rPr>
              <a:t> </a:t>
            </a:r>
            <a:r>
              <a:rPr lang="sk-SK" sz="1400" b="1" i="0" dirty="0">
                <a:solidFill>
                  <a:srgbClr val="374151"/>
                </a:solidFill>
                <a:effectLst/>
              </a:rPr>
              <a:t>.NET </a:t>
            </a:r>
            <a:r>
              <a:rPr lang="sk-SK" sz="1400" b="1" i="0" dirty="0" err="1">
                <a:solidFill>
                  <a:srgbClr val="374151"/>
                </a:solidFill>
                <a:effectLst/>
              </a:rPr>
              <a:t>Framework</a:t>
            </a:r>
            <a:r>
              <a:rPr lang="sk-SK" sz="1400" b="0" i="0" dirty="0">
                <a:solidFill>
                  <a:srgbClr val="374151"/>
                </a:solidFill>
                <a:effectLst/>
              </a:rPr>
              <a:t>: Pôvodná verzia .NET platformy, ktorá bola dlho dominantná na platforme Windows pre vývoj desktopových a webových aplikácií. .NET </a:t>
            </a:r>
            <a:r>
              <a:rPr lang="sk-SK" sz="1400" b="0" i="0" dirty="0" err="1">
                <a:solidFill>
                  <a:srgbClr val="374151"/>
                </a:solidFill>
                <a:effectLst/>
              </a:rPr>
              <a:t>Framework</a:t>
            </a:r>
            <a:r>
              <a:rPr lang="sk-SK" sz="1400" b="0" i="0" dirty="0">
                <a:solidFill>
                  <a:srgbClr val="374151"/>
                </a:solidFill>
                <a:effectLst/>
              </a:rPr>
              <a:t> obsahuje základnú </a:t>
            </a:r>
            <a:r>
              <a:rPr lang="sk-SK" sz="1400" b="0" i="0" dirty="0" err="1">
                <a:solidFill>
                  <a:srgbClr val="374151"/>
                </a:solidFill>
                <a:effectLst/>
              </a:rPr>
              <a:t>triedovú</a:t>
            </a:r>
            <a:r>
              <a:rPr lang="sk-SK" sz="1400" b="0" i="0" dirty="0">
                <a:solidFill>
                  <a:srgbClr val="374151"/>
                </a:solidFill>
                <a:effectLst/>
              </a:rPr>
              <a:t> knižnicu, </a:t>
            </a:r>
            <a:r>
              <a:rPr lang="sk-SK" sz="1400" b="0" i="0" dirty="0" err="1">
                <a:solidFill>
                  <a:srgbClr val="374151"/>
                </a:solidFill>
                <a:effectLst/>
              </a:rPr>
              <a:t>behové</a:t>
            </a:r>
            <a:r>
              <a:rPr lang="sk-SK" sz="1400" b="0" i="0" dirty="0">
                <a:solidFill>
                  <a:srgbClr val="374151"/>
                </a:solidFill>
                <a:effectLst/>
              </a:rPr>
              <a:t> prostredie (</a:t>
            </a:r>
            <a:r>
              <a:rPr lang="sk-SK" sz="1400" b="0" i="0" dirty="0" err="1">
                <a:solidFill>
                  <a:srgbClr val="374151"/>
                </a:solidFill>
                <a:effectLst/>
              </a:rPr>
              <a:t>Common</a:t>
            </a:r>
            <a:r>
              <a:rPr lang="sk-SK" sz="1400" b="0" i="0" dirty="0">
                <a:solidFill>
                  <a:srgbClr val="374151"/>
                </a:solidFill>
                <a:effectLst/>
              </a:rPr>
              <a:t> </a:t>
            </a:r>
            <a:r>
              <a:rPr lang="sk-SK" sz="1400" b="0" i="0" dirty="0" err="1">
                <a:solidFill>
                  <a:srgbClr val="374151"/>
                </a:solidFill>
                <a:effectLst/>
              </a:rPr>
              <a:t>Language</a:t>
            </a:r>
            <a:r>
              <a:rPr lang="sk-SK" sz="1400" b="0" i="0" dirty="0">
                <a:solidFill>
                  <a:srgbClr val="374151"/>
                </a:solidFill>
                <a:effectLst/>
              </a:rPr>
              <a:t> </a:t>
            </a:r>
            <a:r>
              <a:rPr lang="sk-SK" sz="1400" b="0" i="0" dirty="0" err="1">
                <a:solidFill>
                  <a:srgbClr val="374151"/>
                </a:solidFill>
                <a:effectLst/>
              </a:rPr>
              <a:t>Runtime</a:t>
            </a:r>
            <a:r>
              <a:rPr lang="sk-SK" sz="1400" b="0" i="0" dirty="0">
                <a:solidFill>
                  <a:srgbClr val="374151"/>
                </a:solidFill>
                <a:effectLst/>
              </a:rPr>
              <a:t> - CLR) a ďalšie komponenty.</a:t>
            </a:r>
          </a:p>
          <a:p>
            <a:pPr algn="l">
              <a:buFont typeface="+mj-lt"/>
              <a:buAutoNum type="arabicPeriod"/>
            </a:pPr>
            <a:r>
              <a:rPr lang="en-US" sz="1400" b="1" i="0" dirty="0">
                <a:solidFill>
                  <a:srgbClr val="374151"/>
                </a:solidFill>
                <a:effectLst/>
              </a:rPr>
              <a:t> </a:t>
            </a:r>
            <a:r>
              <a:rPr lang="sk-SK" sz="1400" b="1" i="0" dirty="0">
                <a:solidFill>
                  <a:srgbClr val="374151"/>
                </a:solidFill>
                <a:effectLst/>
              </a:rPr>
              <a:t>.NET </a:t>
            </a:r>
            <a:r>
              <a:rPr lang="sk-SK" sz="1400" b="1" i="0" dirty="0" err="1">
                <a:solidFill>
                  <a:srgbClr val="374151"/>
                </a:solidFill>
                <a:effectLst/>
              </a:rPr>
              <a:t>Core</a:t>
            </a:r>
            <a:r>
              <a:rPr lang="sk-SK" sz="1400" b="0" i="0" dirty="0">
                <a:solidFill>
                  <a:srgbClr val="374151"/>
                </a:solidFill>
                <a:effectLst/>
              </a:rPr>
              <a:t>: .NET </a:t>
            </a:r>
            <a:r>
              <a:rPr lang="sk-SK" sz="1400" b="0" i="0" dirty="0" err="1">
                <a:solidFill>
                  <a:srgbClr val="374151"/>
                </a:solidFill>
                <a:effectLst/>
              </a:rPr>
              <a:t>Core</a:t>
            </a:r>
            <a:r>
              <a:rPr lang="sk-SK" sz="1400" b="0" i="0" dirty="0">
                <a:solidFill>
                  <a:srgbClr val="374151"/>
                </a:solidFill>
                <a:effectLst/>
              </a:rPr>
              <a:t> bol vytvorený ako multiplatformová a </a:t>
            </a:r>
            <a:r>
              <a:rPr lang="sk-SK" sz="1400" b="0" i="0" dirty="0" err="1">
                <a:solidFill>
                  <a:srgbClr val="374151"/>
                </a:solidFill>
                <a:effectLst/>
              </a:rPr>
              <a:t>open-source</a:t>
            </a:r>
            <a:r>
              <a:rPr lang="sk-SK" sz="1400" b="0" i="0" dirty="0">
                <a:solidFill>
                  <a:srgbClr val="374151"/>
                </a:solidFill>
                <a:effectLst/>
              </a:rPr>
              <a:t> verzia .NET, ktorá umožňuje vývoj aplikácií na rôznych operačných systémoch, vrátane Windows, Linuxu a </a:t>
            </a:r>
            <a:r>
              <a:rPr lang="sk-SK" sz="1400" b="0" i="0" dirty="0" err="1">
                <a:solidFill>
                  <a:srgbClr val="374151"/>
                </a:solidFill>
                <a:effectLst/>
              </a:rPr>
              <a:t>macOS</a:t>
            </a:r>
            <a:r>
              <a:rPr lang="sk-SK" sz="1400" b="0" i="0" dirty="0">
                <a:solidFill>
                  <a:srgbClr val="374151"/>
                </a:solidFill>
                <a:effectLst/>
              </a:rPr>
              <a:t>. .NET </a:t>
            </a:r>
            <a:r>
              <a:rPr lang="sk-SK" sz="1400" b="0" i="0" dirty="0" err="1">
                <a:solidFill>
                  <a:srgbClr val="374151"/>
                </a:solidFill>
                <a:effectLst/>
              </a:rPr>
              <a:t>Core</a:t>
            </a:r>
            <a:r>
              <a:rPr lang="sk-SK" sz="1400" b="0" i="0" dirty="0">
                <a:solidFill>
                  <a:srgbClr val="374151"/>
                </a:solidFill>
                <a:effectLst/>
              </a:rPr>
              <a:t> sa používa pre vývoj moderných webových aplikácií, </a:t>
            </a:r>
            <a:r>
              <a:rPr lang="sk-SK" sz="1400" b="0" i="0" dirty="0" err="1">
                <a:solidFill>
                  <a:srgbClr val="374151"/>
                </a:solidFill>
                <a:effectLst/>
              </a:rPr>
              <a:t>mikroslužieb</a:t>
            </a:r>
            <a:r>
              <a:rPr lang="sk-SK" sz="1400" b="0" i="0" dirty="0">
                <a:solidFill>
                  <a:srgbClr val="374151"/>
                </a:solidFill>
                <a:effectLst/>
              </a:rPr>
              <a:t> a cloudových aplikácií.</a:t>
            </a:r>
          </a:p>
          <a:p>
            <a:pPr algn="l">
              <a:buFont typeface="+mj-lt"/>
              <a:buAutoNum type="arabicPeriod"/>
            </a:pPr>
            <a:r>
              <a:rPr lang="en-US" sz="1400" b="1" i="0" dirty="0">
                <a:solidFill>
                  <a:srgbClr val="374151"/>
                </a:solidFill>
                <a:effectLst/>
              </a:rPr>
              <a:t> </a:t>
            </a:r>
            <a:r>
              <a:rPr lang="sk-SK" sz="1400" b="1" i="0" dirty="0">
                <a:solidFill>
                  <a:srgbClr val="374151"/>
                </a:solidFill>
                <a:effectLst/>
              </a:rPr>
              <a:t>.NET 5 a novšie</a:t>
            </a:r>
            <a:r>
              <a:rPr lang="sk-SK" sz="1400" b="0" i="0" dirty="0">
                <a:solidFill>
                  <a:srgbClr val="374151"/>
                </a:solidFill>
                <a:effectLst/>
              </a:rPr>
              <a:t>: .NET 5 bol vydaný ako nástupca .NET </a:t>
            </a:r>
            <a:r>
              <a:rPr lang="sk-SK" sz="1400" b="0" i="0" dirty="0" err="1">
                <a:solidFill>
                  <a:srgbClr val="374151"/>
                </a:solidFill>
                <a:effectLst/>
              </a:rPr>
              <a:t>Core</a:t>
            </a:r>
            <a:r>
              <a:rPr lang="sk-SK" sz="1400" b="0" i="0" dirty="0">
                <a:solidFill>
                  <a:srgbClr val="374151"/>
                </a:solidFill>
                <a:effectLst/>
              </a:rPr>
              <a:t>. .NET 5, 6 a ďalšie verzie spájajú .NET </a:t>
            </a:r>
            <a:r>
              <a:rPr lang="sk-SK" sz="1400" b="0" i="0" dirty="0" err="1">
                <a:solidFill>
                  <a:srgbClr val="374151"/>
                </a:solidFill>
                <a:effectLst/>
              </a:rPr>
              <a:t>Framework</a:t>
            </a:r>
            <a:r>
              <a:rPr lang="sk-SK" sz="1400" b="0" i="0" dirty="0">
                <a:solidFill>
                  <a:srgbClr val="374151"/>
                </a:solidFill>
                <a:effectLst/>
              </a:rPr>
              <a:t> a .NET </a:t>
            </a:r>
            <a:r>
              <a:rPr lang="sk-SK" sz="1400" b="0" i="0" dirty="0" err="1">
                <a:solidFill>
                  <a:srgbClr val="374151"/>
                </a:solidFill>
                <a:effectLst/>
              </a:rPr>
              <a:t>Core</a:t>
            </a:r>
            <a:r>
              <a:rPr lang="sk-SK" sz="1400" b="0" i="0" dirty="0">
                <a:solidFill>
                  <a:srgbClr val="374151"/>
                </a:solidFill>
                <a:effectLst/>
              </a:rPr>
              <a:t> do jedného konzistentného ekosystému. To znamená, že môžete vyvíjať aplikácie pre rôzne platformy pomocou jedného .NET </a:t>
            </a:r>
            <a:r>
              <a:rPr lang="sk-SK" sz="1400" b="0" i="0" dirty="0" err="1">
                <a:solidFill>
                  <a:srgbClr val="374151"/>
                </a:solidFill>
                <a:effectLst/>
              </a:rPr>
              <a:t>frameworku</a:t>
            </a:r>
            <a:r>
              <a:rPr lang="sk-SK" sz="1400" b="0" i="0" dirty="0">
                <a:solidFill>
                  <a:srgbClr val="374151"/>
                </a:solidFill>
                <a:effectLst/>
              </a:rPr>
              <a:t>.</a:t>
            </a:r>
          </a:p>
          <a:p>
            <a:pPr algn="l">
              <a:buFont typeface="+mj-lt"/>
              <a:buAutoNum type="arabicPeriod"/>
            </a:pPr>
            <a:r>
              <a:rPr lang="en-US" sz="1400" b="1" i="0" dirty="0">
                <a:solidFill>
                  <a:srgbClr val="374151"/>
                </a:solidFill>
                <a:effectLst/>
              </a:rPr>
              <a:t> </a:t>
            </a:r>
            <a:r>
              <a:rPr lang="sk-SK" sz="1400" b="1" i="0" dirty="0">
                <a:solidFill>
                  <a:srgbClr val="374151"/>
                </a:solidFill>
                <a:effectLst/>
              </a:rPr>
              <a:t>ASP.NET</a:t>
            </a:r>
            <a:r>
              <a:rPr lang="sk-SK" sz="1400" b="0" i="0" dirty="0">
                <a:solidFill>
                  <a:srgbClr val="374151"/>
                </a:solidFill>
                <a:effectLst/>
              </a:rPr>
              <a:t>: ASP.NET je </a:t>
            </a:r>
            <a:r>
              <a:rPr lang="sk-SK" sz="1400" b="0" i="0" dirty="0" err="1">
                <a:solidFill>
                  <a:srgbClr val="374151"/>
                </a:solidFill>
                <a:effectLst/>
              </a:rPr>
              <a:t>framework</a:t>
            </a:r>
            <a:r>
              <a:rPr lang="sk-SK" sz="1400" b="0" i="0" dirty="0">
                <a:solidFill>
                  <a:srgbClr val="374151"/>
                </a:solidFill>
                <a:effectLst/>
              </a:rPr>
              <a:t> pre vývoj webových aplikácií, ktorý je súčasťou .NET ekosystému. Pomocou ASP.NET môžete vytvárať webové stránky, webové služby a webové aplikácie.</a:t>
            </a:r>
          </a:p>
          <a:p>
            <a:pPr algn="l">
              <a:buFont typeface="+mj-lt"/>
              <a:buAutoNum type="arabicPeriod"/>
            </a:pPr>
            <a:r>
              <a:rPr lang="en-US" sz="1400" b="1" i="0" dirty="0">
                <a:solidFill>
                  <a:srgbClr val="374151"/>
                </a:solidFill>
                <a:effectLst/>
              </a:rPr>
              <a:t> </a:t>
            </a:r>
            <a:r>
              <a:rPr lang="sk-SK" sz="1400" b="1" i="0" dirty="0">
                <a:solidFill>
                  <a:srgbClr val="374151"/>
                </a:solidFill>
                <a:effectLst/>
              </a:rPr>
              <a:t>C# a F#</a:t>
            </a:r>
            <a:r>
              <a:rPr lang="sk-SK" sz="1400" b="0" i="0" dirty="0">
                <a:solidFill>
                  <a:srgbClr val="374151"/>
                </a:solidFill>
                <a:effectLst/>
              </a:rPr>
              <a:t>: .NET používa niekoľko programovacích jazykov, ale najčastejšie sa používajú C# a F#. C# je objektovo orientovaný jazyk, zatiaľ čo F# je funkcionálny jazyk.</a:t>
            </a:r>
          </a:p>
          <a:p>
            <a:pPr algn="l"/>
            <a:r>
              <a:rPr lang="sk-SK" sz="1400" b="0" i="0" dirty="0">
                <a:solidFill>
                  <a:srgbClr val="374151"/>
                </a:solidFill>
                <a:effectLst/>
              </a:rPr>
              <a:t>.NET poskytuje mnoho nástrojov pre vývojárov, ako je </a:t>
            </a:r>
            <a:r>
              <a:rPr lang="sk-SK" sz="1400" b="0" i="0" dirty="0" err="1">
                <a:solidFill>
                  <a:srgbClr val="374151"/>
                </a:solidFill>
                <a:effectLst/>
              </a:rPr>
              <a:t>Visual</a:t>
            </a:r>
            <a:r>
              <a:rPr lang="sk-SK" sz="1400" b="0" i="0" dirty="0">
                <a:solidFill>
                  <a:srgbClr val="374151"/>
                </a:solidFill>
                <a:effectLst/>
              </a:rPr>
              <a:t> </a:t>
            </a:r>
            <a:r>
              <a:rPr lang="sk-SK" sz="1400" b="0" i="0" dirty="0" err="1">
                <a:solidFill>
                  <a:srgbClr val="374151"/>
                </a:solidFill>
                <a:effectLst/>
              </a:rPr>
              <a:t>Studio</a:t>
            </a:r>
            <a:r>
              <a:rPr lang="sk-SK" sz="1400" b="0" i="0" dirty="0">
                <a:solidFill>
                  <a:srgbClr val="374151"/>
                </a:solidFill>
                <a:effectLst/>
              </a:rPr>
              <a:t>, </a:t>
            </a:r>
            <a:r>
              <a:rPr lang="sk-SK" sz="1400" b="0" i="0" dirty="0" err="1">
                <a:solidFill>
                  <a:srgbClr val="374151"/>
                </a:solidFill>
                <a:effectLst/>
              </a:rPr>
              <a:t>Visual</a:t>
            </a:r>
            <a:r>
              <a:rPr lang="sk-SK" sz="1400" b="0" i="0" dirty="0">
                <a:solidFill>
                  <a:srgbClr val="374151"/>
                </a:solidFill>
                <a:effectLst/>
              </a:rPr>
              <a:t> </a:t>
            </a:r>
            <a:r>
              <a:rPr lang="sk-SK" sz="1400" b="0" i="0" dirty="0" err="1">
                <a:solidFill>
                  <a:srgbClr val="374151"/>
                </a:solidFill>
                <a:effectLst/>
              </a:rPr>
              <a:t>Studio</a:t>
            </a:r>
            <a:r>
              <a:rPr lang="sk-SK" sz="1400" b="0" i="0" dirty="0">
                <a:solidFill>
                  <a:srgbClr val="374151"/>
                </a:solidFill>
                <a:effectLst/>
              </a:rPr>
              <a:t> </a:t>
            </a:r>
            <a:r>
              <a:rPr lang="sk-SK" sz="1400" b="0" i="0" dirty="0" err="1">
                <a:solidFill>
                  <a:srgbClr val="374151"/>
                </a:solidFill>
                <a:effectLst/>
              </a:rPr>
              <a:t>Code</a:t>
            </a:r>
            <a:r>
              <a:rPr lang="sk-SK" sz="1400" b="0" i="0" dirty="0">
                <a:solidFill>
                  <a:srgbClr val="374151"/>
                </a:solidFill>
                <a:effectLst/>
              </a:rPr>
              <a:t> a .NET SDK. Vďaka svojej rôznorodosti a schopnosti pracovať na rôznych platformách je .NET obľúbenou platformou pre vývoj moderných aplikácií.</a:t>
            </a:r>
          </a:p>
        </p:txBody>
      </p:sp>
    </p:spTree>
    <p:extLst>
      <p:ext uri="{BB962C8B-B14F-4D97-AF65-F5344CB8AC3E}">
        <p14:creationId xmlns:p14="http://schemas.microsoft.com/office/powerpoint/2010/main" val="3731986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AD4E3C8-644B-4B1E-5F03-6B19F35A845F}"/>
              </a:ext>
            </a:extLst>
          </p:cNvPr>
          <p:cNvSpPr>
            <a:spLocks noGrp="1"/>
          </p:cNvSpPr>
          <p:nvPr>
            <p:ph type="title"/>
          </p:nvPr>
        </p:nvSpPr>
        <p:spPr/>
        <p:txBody>
          <a:bodyPr/>
          <a:lstStyle/>
          <a:p>
            <a:r>
              <a:rPr lang="en-US" dirty="0"/>
              <a:t>Attributes</a:t>
            </a:r>
            <a:endParaRPr lang="sk-SK" dirty="0"/>
          </a:p>
        </p:txBody>
      </p:sp>
      <p:sp>
        <p:nvSpPr>
          <p:cNvPr id="3" name="Zástupný objekt pre obsah 2">
            <a:extLst>
              <a:ext uri="{FF2B5EF4-FFF2-40B4-BE49-F238E27FC236}">
                <a16:creationId xmlns:a16="http://schemas.microsoft.com/office/drawing/2014/main" id="{CE966835-91B2-877E-93DB-F6AED5870E92}"/>
              </a:ext>
            </a:extLst>
          </p:cNvPr>
          <p:cNvSpPr>
            <a:spLocks noGrp="1"/>
          </p:cNvSpPr>
          <p:nvPr>
            <p:ph idx="1"/>
          </p:nvPr>
        </p:nvSpPr>
        <p:spPr/>
        <p:txBody>
          <a:bodyPr/>
          <a:lstStyle/>
          <a:p>
            <a:r>
              <a:rPr lang="en-US" dirty="0"/>
              <a:t>The </a:t>
            </a:r>
            <a:r>
              <a:rPr lang="en-US" dirty="0" err="1"/>
              <a:t>Microsoft.AspNetCore.Mvc</a:t>
            </a:r>
            <a:r>
              <a:rPr lang="en-US" dirty="0"/>
              <a:t> namespace provides </a:t>
            </a:r>
            <a:r>
              <a:rPr lang="en-US" b="1" dirty="0"/>
              <a:t>attributes that can be used to configure the behavior of web API </a:t>
            </a:r>
            <a:r>
              <a:rPr lang="en-US" dirty="0"/>
              <a:t>controllers and action methods. The following example uses attributes to specify the supported HTTP action verb and any known HTTP status codes that could be returned:</a:t>
            </a:r>
            <a:endParaRPr lang="sk-SK" dirty="0"/>
          </a:p>
        </p:txBody>
      </p:sp>
      <p:pic>
        <p:nvPicPr>
          <p:cNvPr id="5" name="Obrázok 4">
            <a:extLst>
              <a:ext uri="{FF2B5EF4-FFF2-40B4-BE49-F238E27FC236}">
                <a16:creationId xmlns:a16="http://schemas.microsoft.com/office/drawing/2014/main" id="{E4D1258E-7FC2-83FF-40FE-45712354B088}"/>
              </a:ext>
            </a:extLst>
          </p:cNvPr>
          <p:cNvPicPr>
            <a:picLocks noChangeAspect="1"/>
          </p:cNvPicPr>
          <p:nvPr/>
        </p:nvPicPr>
        <p:blipFill>
          <a:blip r:embed="rId3"/>
          <a:stretch>
            <a:fillRect/>
          </a:stretch>
        </p:blipFill>
        <p:spPr>
          <a:xfrm>
            <a:off x="836714" y="3331036"/>
            <a:ext cx="7721516" cy="3075588"/>
          </a:xfrm>
          <a:prstGeom prst="rect">
            <a:avLst/>
          </a:prstGeom>
        </p:spPr>
      </p:pic>
    </p:spTree>
    <p:extLst>
      <p:ext uri="{BB962C8B-B14F-4D97-AF65-F5344CB8AC3E}">
        <p14:creationId xmlns:p14="http://schemas.microsoft.com/office/powerpoint/2010/main" val="2013868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AD4E3C8-644B-4B1E-5F03-6B19F35A845F}"/>
              </a:ext>
            </a:extLst>
          </p:cNvPr>
          <p:cNvSpPr>
            <a:spLocks noGrp="1"/>
          </p:cNvSpPr>
          <p:nvPr>
            <p:ph type="title"/>
          </p:nvPr>
        </p:nvSpPr>
        <p:spPr/>
        <p:txBody>
          <a:bodyPr/>
          <a:lstStyle/>
          <a:p>
            <a:r>
              <a:rPr lang="en-US" dirty="0"/>
              <a:t>Attributes</a:t>
            </a:r>
            <a:endParaRPr lang="sk-SK" dirty="0"/>
          </a:p>
        </p:txBody>
      </p:sp>
      <p:sp>
        <p:nvSpPr>
          <p:cNvPr id="3" name="Zástupný objekt pre obsah 2">
            <a:extLst>
              <a:ext uri="{FF2B5EF4-FFF2-40B4-BE49-F238E27FC236}">
                <a16:creationId xmlns:a16="http://schemas.microsoft.com/office/drawing/2014/main" id="{CE966835-91B2-877E-93DB-F6AED5870E92}"/>
              </a:ext>
            </a:extLst>
          </p:cNvPr>
          <p:cNvSpPr>
            <a:spLocks noGrp="1"/>
          </p:cNvSpPr>
          <p:nvPr>
            <p:ph idx="1"/>
          </p:nvPr>
        </p:nvSpPr>
        <p:spPr/>
        <p:txBody>
          <a:bodyPr/>
          <a:lstStyle/>
          <a:p>
            <a:r>
              <a:rPr lang="en-US" dirty="0"/>
              <a:t>Here are some more examples of attributes that are available.</a:t>
            </a:r>
            <a:endParaRPr lang="sk-SK" dirty="0"/>
          </a:p>
        </p:txBody>
      </p:sp>
      <p:pic>
        <p:nvPicPr>
          <p:cNvPr id="6" name="Obrázok 5">
            <a:extLst>
              <a:ext uri="{FF2B5EF4-FFF2-40B4-BE49-F238E27FC236}">
                <a16:creationId xmlns:a16="http://schemas.microsoft.com/office/drawing/2014/main" id="{07F614FB-92DB-85A8-3A54-A73526B8B0B4}"/>
              </a:ext>
            </a:extLst>
          </p:cNvPr>
          <p:cNvPicPr>
            <a:picLocks noChangeAspect="1"/>
          </p:cNvPicPr>
          <p:nvPr/>
        </p:nvPicPr>
        <p:blipFill>
          <a:blip r:embed="rId2"/>
          <a:stretch>
            <a:fillRect/>
          </a:stretch>
        </p:blipFill>
        <p:spPr>
          <a:xfrm>
            <a:off x="761620" y="2530587"/>
            <a:ext cx="6920506" cy="3031772"/>
          </a:xfrm>
          <a:prstGeom prst="rect">
            <a:avLst/>
          </a:prstGeom>
        </p:spPr>
      </p:pic>
    </p:spTree>
    <p:extLst>
      <p:ext uri="{BB962C8B-B14F-4D97-AF65-F5344CB8AC3E}">
        <p14:creationId xmlns:p14="http://schemas.microsoft.com/office/powerpoint/2010/main" val="366345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C82FD05-51E7-90A2-DC5D-8D48622F2BD2}"/>
              </a:ext>
            </a:extLst>
          </p:cNvPr>
          <p:cNvSpPr>
            <a:spLocks noGrp="1"/>
          </p:cNvSpPr>
          <p:nvPr>
            <p:ph type="title"/>
          </p:nvPr>
        </p:nvSpPr>
        <p:spPr/>
        <p:txBody>
          <a:bodyPr/>
          <a:lstStyle/>
          <a:p>
            <a:r>
              <a:rPr lang="sk-SK" dirty="0" err="1"/>
              <a:t>Binding</a:t>
            </a:r>
            <a:r>
              <a:rPr lang="sk-SK" dirty="0"/>
              <a:t> </a:t>
            </a:r>
            <a:r>
              <a:rPr lang="sk-SK" dirty="0" err="1"/>
              <a:t>source</a:t>
            </a:r>
            <a:r>
              <a:rPr lang="sk-SK" dirty="0"/>
              <a:t> parameter </a:t>
            </a:r>
            <a:r>
              <a:rPr lang="sk-SK" dirty="0" err="1"/>
              <a:t>inference</a:t>
            </a:r>
            <a:endParaRPr lang="sk-SK" dirty="0"/>
          </a:p>
        </p:txBody>
      </p:sp>
      <p:sp>
        <p:nvSpPr>
          <p:cNvPr id="3" name="Zástupný objekt pre obsah 2">
            <a:extLst>
              <a:ext uri="{FF2B5EF4-FFF2-40B4-BE49-F238E27FC236}">
                <a16:creationId xmlns:a16="http://schemas.microsoft.com/office/drawing/2014/main" id="{E8821215-AE25-9C1B-BD15-DF204BB86AB3}"/>
              </a:ext>
            </a:extLst>
          </p:cNvPr>
          <p:cNvSpPr>
            <a:spLocks noGrp="1"/>
          </p:cNvSpPr>
          <p:nvPr>
            <p:ph idx="1"/>
          </p:nvPr>
        </p:nvSpPr>
        <p:spPr>
          <a:xfrm>
            <a:off x="676657" y="2011680"/>
            <a:ext cx="2515008" cy="3766185"/>
          </a:xfrm>
        </p:spPr>
        <p:txBody>
          <a:bodyPr/>
          <a:lstStyle/>
          <a:p>
            <a:r>
              <a:rPr lang="en-US" dirty="0"/>
              <a:t>A binding source attribute defines the location at which an action parameter's value is found. The following binding source attributes exist:</a:t>
            </a:r>
            <a:endParaRPr lang="sk-SK" dirty="0"/>
          </a:p>
        </p:txBody>
      </p:sp>
      <p:pic>
        <p:nvPicPr>
          <p:cNvPr id="5" name="Obrázok 4">
            <a:extLst>
              <a:ext uri="{FF2B5EF4-FFF2-40B4-BE49-F238E27FC236}">
                <a16:creationId xmlns:a16="http://schemas.microsoft.com/office/drawing/2014/main" id="{29A34237-BE88-7C6C-5206-687653571537}"/>
              </a:ext>
            </a:extLst>
          </p:cNvPr>
          <p:cNvPicPr>
            <a:picLocks noChangeAspect="1"/>
          </p:cNvPicPr>
          <p:nvPr/>
        </p:nvPicPr>
        <p:blipFill>
          <a:blip r:embed="rId2"/>
          <a:stretch>
            <a:fillRect/>
          </a:stretch>
        </p:blipFill>
        <p:spPr>
          <a:xfrm>
            <a:off x="3553018" y="1753085"/>
            <a:ext cx="8419057" cy="4889328"/>
          </a:xfrm>
          <a:prstGeom prst="rect">
            <a:avLst/>
          </a:prstGeom>
        </p:spPr>
      </p:pic>
    </p:spTree>
    <p:extLst>
      <p:ext uri="{BB962C8B-B14F-4D97-AF65-F5344CB8AC3E}">
        <p14:creationId xmlns:p14="http://schemas.microsoft.com/office/powerpoint/2010/main" val="3494582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41EAE86-A94A-E238-7737-91EB65E344D0}"/>
              </a:ext>
            </a:extLst>
          </p:cNvPr>
          <p:cNvSpPr>
            <a:spLocks noGrp="1"/>
          </p:cNvSpPr>
          <p:nvPr>
            <p:ph type="title"/>
          </p:nvPr>
        </p:nvSpPr>
        <p:spPr/>
        <p:txBody>
          <a:bodyPr/>
          <a:lstStyle/>
          <a:p>
            <a:r>
              <a:rPr lang="en-US" dirty="0"/>
              <a:t>3. </a:t>
            </a:r>
            <a:r>
              <a:rPr lang="en-US" dirty="0" err="1"/>
              <a:t>Blazor</a:t>
            </a:r>
            <a:endParaRPr lang="sk-SK" dirty="0"/>
          </a:p>
        </p:txBody>
      </p:sp>
      <p:sp>
        <p:nvSpPr>
          <p:cNvPr id="3" name="Zástupný objekt pre obsah 2">
            <a:extLst>
              <a:ext uri="{FF2B5EF4-FFF2-40B4-BE49-F238E27FC236}">
                <a16:creationId xmlns:a16="http://schemas.microsoft.com/office/drawing/2014/main" id="{15C96C49-690B-18F4-232D-3312FF846931}"/>
              </a:ext>
            </a:extLst>
          </p:cNvPr>
          <p:cNvSpPr>
            <a:spLocks noGrp="1"/>
          </p:cNvSpPr>
          <p:nvPr>
            <p:ph idx="1"/>
          </p:nvPr>
        </p:nvSpPr>
        <p:spPr/>
        <p:txBody>
          <a:bodyPr>
            <a:normAutofit/>
          </a:bodyPr>
          <a:lstStyle/>
          <a:p>
            <a:r>
              <a:rPr lang="en-US" dirty="0" err="1"/>
              <a:t>Blazor</a:t>
            </a:r>
            <a:r>
              <a:rPr lang="en-US" dirty="0"/>
              <a:t> is a Single Page Application development framework. The name </a:t>
            </a:r>
            <a:r>
              <a:rPr lang="en-US" dirty="0" err="1"/>
              <a:t>Blazor</a:t>
            </a:r>
            <a:r>
              <a:rPr lang="en-US" dirty="0"/>
              <a:t> is a combination/mutation of the words Browser and Razor (the .NET HTML view generating engine). The implication being that instead of having to execute Razor views on the server in order to present HTML to the browser, </a:t>
            </a:r>
            <a:r>
              <a:rPr lang="en-US" dirty="0" err="1"/>
              <a:t>Blazor</a:t>
            </a:r>
            <a:r>
              <a:rPr lang="en-US" dirty="0"/>
              <a:t> is capable of executing these views on the client.</a:t>
            </a:r>
          </a:p>
          <a:p>
            <a:endParaRPr lang="en-US" dirty="0"/>
          </a:p>
          <a:p>
            <a:r>
              <a:rPr lang="en-US" b="1" dirty="0"/>
              <a:t>2 Main editions:</a:t>
            </a:r>
          </a:p>
          <a:p>
            <a:pPr lvl="1">
              <a:buFont typeface="Arial" panose="020B0604020202020204" pitchFamily="34" charset="0"/>
              <a:buChar char="•"/>
            </a:pPr>
            <a:r>
              <a:rPr lang="en-US" dirty="0" err="1"/>
              <a:t>Blazor</a:t>
            </a:r>
            <a:r>
              <a:rPr lang="en-US" dirty="0"/>
              <a:t> Server</a:t>
            </a:r>
          </a:p>
          <a:p>
            <a:pPr lvl="1">
              <a:buFont typeface="Arial" panose="020B0604020202020204" pitchFamily="34" charset="0"/>
              <a:buChar char="•"/>
            </a:pPr>
            <a:r>
              <a:rPr lang="en-US" dirty="0" err="1"/>
              <a:t>Blazor</a:t>
            </a:r>
            <a:r>
              <a:rPr lang="en-US" dirty="0"/>
              <a:t> Web Assembly</a:t>
            </a:r>
            <a:endParaRPr lang="sk-SK" dirty="0"/>
          </a:p>
        </p:txBody>
      </p:sp>
      <p:pic>
        <p:nvPicPr>
          <p:cNvPr id="1026" name="Picture 2">
            <a:extLst>
              <a:ext uri="{FF2B5EF4-FFF2-40B4-BE49-F238E27FC236}">
                <a16:creationId xmlns:a16="http://schemas.microsoft.com/office/drawing/2014/main" id="{428D4076-322D-1D35-FC13-D9963980F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840" y="3669878"/>
            <a:ext cx="2522220" cy="252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308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6F741E2-39B0-B951-55F4-CB7F7FA2B54C}"/>
              </a:ext>
            </a:extLst>
          </p:cNvPr>
          <p:cNvSpPr>
            <a:spLocks noGrp="1"/>
          </p:cNvSpPr>
          <p:nvPr>
            <p:ph type="title"/>
          </p:nvPr>
        </p:nvSpPr>
        <p:spPr/>
        <p:txBody>
          <a:bodyPr/>
          <a:lstStyle/>
          <a:p>
            <a:r>
              <a:rPr lang="en-US" dirty="0" err="1"/>
              <a:t>Blazor</a:t>
            </a:r>
            <a:endParaRPr lang="sk-SK" dirty="0"/>
          </a:p>
        </p:txBody>
      </p:sp>
      <p:sp>
        <p:nvSpPr>
          <p:cNvPr id="3" name="Zástupný objekt pre obsah 2">
            <a:extLst>
              <a:ext uri="{FF2B5EF4-FFF2-40B4-BE49-F238E27FC236}">
                <a16:creationId xmlns:a16="http://schemas.microsoft.com/office/drawing/2014/main" id="{C00BDDA3-631E-7499-C292-8BB1C8D9E546}"/>
              </a:ext>
            </a:extLst>
          </p:cNvPr>
          <p:cNvSpPr>
            <a:spLocks noGrp="1"/>
          </p:cNvSpPr>
          <p:nvPr>
            <p:ph idx="1"/>
          </p:nvPr>
        </p:nvSpPr>
        <p:spPr/>
        <p:txBody>
          <a:bodyPr/>
          <a:lstStyle/>
          <a:p>
            <a:r>
              <a:rPr lang="en-US" dirty="0"/>
              <a:t>One of the main challenges developers face often is that they need to know two different languages — one for the </a:t>
            </a:r>
            <a:r>
              <a:rPr lang="en-US" b="1" dirty="0"/>
              <a:t>server-side development</a:t>
            </a:r>
            <a:r>
              <a:rPr lang="en-US" dirty="0"/>
              <a:t>, and one for the </a:t>
            </a:r>
            <a:r>
              <a:rPr lang="en-US" b="1" dirty="0"/>
              <a:t>client-side development</a:t>
            </a:r>
            <a:r>
              <a:rPr lang="en-US" dirty="0"/>
              <a:t>. .NET </a:t>
            </a:r>
            <a:r>
              <a:rPr lang="en-US" dirty="0" err="1"/>
              <a:t>Blazor</a:t>
            </a:r>
            <a:r>
              <a:rPr lang="en-US" dirty="0"/>
              <a:t> tries to bridge the gap between client-side and server-side development by enabling developers to build interactive web applications using C# and .NET. So developers can rely on a </a:t>
            </a:r>
            <a:r>
              <a:rPr lang="en-US" b="1" dirty="0"/>
              <a:t>single development language framework </a:t>
            </a:r>
            <a:r>
              <a:rPr lang="en-US" dirty="0"/>
              <a:t>and reuse the experience and knowledge they already have.</a:t>
            </a:r>
            <a:endParaRPr lang="sk-SK" dirty="0"/>
          </a:p>
        </p:txBody>
      </p:sp>
    </p:spTree>
    <p:extLst>
      <p:ext uri="{BB962C8B-B14F-4D97-AF65-F5344CB8AC3E}">
        <p14:creationId xmlns:p14="http://schemas.microsoft.com/office/powerpoint/2010/main" val="360099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FE7B81D-C56E-524C-A5FC-10BCEFBBD9C8}"/>
              </a:ext>
            </a:extLst>
          </p:cNvPr>
          <p:cNvSpPr>
            <a:spLocks noGrp="1"/>
          </p:cNvSpPr>
          <p:nvPr>
            <p:ph type="title"/>
          </p:nvPr>
        </p:nvSpPr>
        <p:spPr/>
        <p:txBody>
          <a:bodyPr/>
          <a:lstStyle/>
          <a:p>
            <a:r>
              <a:rPr lang="sk-SK" dirty="0" err="1"/>
              <a:t>Blazor</a:t>
            </a:r>
            <a:r>
              <a:rPr lang="sk-SK" dirty="0"/>
              <a:t> Project</a:t>
            </a:r>
          </a:p>
        </p:txBody>
      </p:sp>
      <p:pic>
        <p:nvPicPr>
          <p:cNvPr id="5" name="Zástupný objekt pre obsah 4">
            <a:extLst>
              <a:ext uri="{FF2B5EF4-FFF2-40B4-BE49-F238E27FC236}">
                <a16:creationId xmlns:a16="http://schemas.microsoft.com/office/drawing/2014/main" id="{D2168436-4621-8043-46D2-64FD27C2FE99}"/>
              </a:ext>
            </a:extLst>
          </p:cNvPr>
          <p:cNvPicPr>
            <a:picLocks noGrp="1" noChangeAspect="1"/>
          </p:cNvPicPr>
          <p:nvPr>
            <p:ph idx="1"/>
          </p:nvPr>
        </p:nvPicPr>
        <p:blipFill>
          <a:blip r:embed="rId2"/>
          <a:stretch>
            <a:fillRect/>
          </a:stretch>
        </p:blipFill>
        <p:spPr>
          <a:xfrm>
            <a:off x="657224" y="1970823"/>
            <a:ext cx="4023799" cy="3767137"/>
          </a:xfrm>
        </p:spPr>
      </p:pic>
      <p:pic>
        <p:nvPicPr>
          <p:cNvPr id="7" name="Obrázok 6">
            <a:extLst>
              <a:ext uri="{FF2B5EF4-FFF2-40B4-BE49-F238E27FC236}">
                <a16:creationId xmlns:a16="http://schemas.microsoft.com/office/drawing/2014/main" id="{6F050C5E-C4D2-96A7-2349-3682F87A7733}"/>
              </a:ext>
            </a:extLst>
          </p:cNvPr>
          <p:cNvPicPr>
            <a:picLocks noChangeAspect="1"/>
          </p:cNvPicPr>
          <p:nvPr/>
        </p:nvPicPr>
        <p:blipFill>
          <a:blip r:embed="rId3"/>
          <a:stretch>
            <a:fillRect/>
          </a:stretch>
        </p:blipFill>
        <p:spPr>
          <a:xfrm>
            <a:off x="6007395" y="113963"/>
            <a:ext cx="5326506" cy="6411177"/>
          </a:xfrm>
          <a:prstGeom prst="rect">
            <a:avLst/>
          </a:prstGeom>
        </p:spPr>
      </p:pic>
    </p:spTree>
    <p:extLst>
      <p:ext uri="{BB962C8B-B14F-4D97-AF65-F5344CB8AC3E}">
        <p14:creationId xmlns:p14="http://schemas.microsoft.com/office/powerpoint/2010/main" val="1141682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6C89A0B-71D9-254B-220D-42BF6980CE3E}"/>
              </a:ext>
            </a:extLst>
          </p:cNvPr>
          <p:cNvSpPr>
            <a:spLocks noGrp="1"/>
          </p:cNvSpPr>
          <p:nvPr>
            <p:ph type="title"/>
          </p:nvPr>
        </p:nvSpPr>
        <p:spPr/>
        <p:txBody>
          <a:bodyPr/>
          <a:lstStyle/>
          <a:p>
            <a:r>
              <a:rPr lang="en-US" dirty="0" err="1"/>
              <a:t>Blazor</a:t>
            </a:r>
            <a:r>
              <a:rPr lang="en-US" dirty="0"/>
              <a:t> server</a:t>
            </a:r>
            <a:endParaRPr lang="sk-SK" dirty="0"/>
          </a:p>
        </p:txBody>
      </p:sp>
      <p:sp>
        <p:nvSpPr>
          <p:cNvPr id="3" name="Zástupný objekt pre obsah 2">
            <a:extLst>
              <a:ext uri="{FF2B5EF4-FFF2-40B4-BE49-F238E27FC236}">
                <a16:creationId xmlns:a16="http://schemas.microsoft.com/office/drawing/2014/main" id="{1CF11EC9-28C2-9FD6-909E-C134217C4E35}"/>
              </a:ext>
            </a:extLst>
          </p:cNvPr>
          <p:cNvSpPr>
            <a:spLocks noGrp="1"/>
          </p:cNvSpPr>
          <p:nvPr>
            <p:ph idx="1"/>
          </p:nvPr>
        </p:nvSpPr>
        <p:spPr/>
        <p:txBody>
          <a:bodyPr/>
          <a:lstStyle/>
          <a:p>
            <a:r>
              <a:rPr lang="en-US" dirty="0" err="1"/>
              <a:t>Blazor</a:t>
            </a:r>
            <a:r>
              <a:rPr lang="en-US" dirty="0"/>
              <a:t> Server allows developers to create rich and dynamic web applications, where the user interface logic is 100% </a:t>
            </a:r>
            <a:r>
              <a:rPr lang="en-US" b="1" dirty="0"/>
              <a:t>executed on the server</a:t>
            </a:r>
            <a:r>
              <a:rPr lang="en-US" dirty="0"/>
              <a:t>, and the UI updates get sent to the client over a persistent </a:t>
            </a:r>
            <a:r>
              <a:rPr lang="en-US" b="1" dirty="0" err="1"/>
              <a:t>SignalR</a:t>
            </a:r>
            <a:r>
              <a:rPr lang="en-US" dirty="0"/>
              <a:t> connection. This model provides real-time interactivity while maintaining a familiar programming model for .NET developers. It’s well suited for applications that require dynamic updates such as pulling up database information in a retail/</a:t>
            </a:r>
            <a:r>
              <a:rPr lang="en-US" dirty="0" err="1"/>
              <a:t>eshop</a:t>
            </a:r>
            <a:r>
              <a:rPr lang="en-US" dirty="0"/>
              <a:t> scenario, customer profiles, financial stock reporting and the like, as well as typically having a lower latency tolerance.</a:t>
            </a:r>
            <a:endParaRPr lang="sk-SK" dirty="0"/>
          </a:p>
        </p:txBody>
      </p:sp>
      <p:pic>
        <p:nvPicPr>
          <p:cNvPr id="5" name="Obrázok 4">
            <a:extLst>
              <a:ext uri="{FF2B5EF4-FFF2-40B4-BE49-F238E27FC236}">
                <a16:creationId xmlns:a16="http://schemas.microsoft.com/office/drawing/2014/main" id="{A6A0B190-B2C0-73F1-5816-6807DE1F35D0}"/>
              </a:ext>
            </a:extLst>
          </p:cNvPr>
          <p:cNvPicPr>
            <a:picLocks noChangeAspect="1"/>
          </p:cNvPicPr>
          <p:nvPr/>
        </p:nvPicPr>
        <p:blipFill>
          <a:blip r:embed="rId3"/>
          <a:stretch>
            <a:fillRect/>
          </a:stretch>
        </p:blipFill>
        <p:spPr>
          <a:xfrm>
            <a:off x="830697" y="4439810"/>
            <a:ext cx="5948476" cy="2082680"/>
          </a:xfrm>
          <a:prstGeom prst="rect">
            <a:avLst/>
          </a:prstGeom>
        </p:spPr>
      </p:pic>
    </p:spTree>
    <p:extLst>
      <p:ext uri="{BB962C8B-B14F-4D97-AF65-F5344CB8AC3E}">
        <p14:creationId xmlns:p14="http://schemas.microsoft.com/office/powerpoint/2010/main" val="217141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A4D21A6-4855-6504-CAB8-89DC9D013CAF}"/>
              </a:ext>
            </a:extLst>
          </p:cNvPr>
          <p:cNvSpPr>
            <a:spLocks noGrp="1"/>
          </p:cNvSpPr>
          <p:nvPr>
            <p:ph type="title"/>
          </p:nvPr>
        </p:nvSpPr>
        <p:spPr/>
        <p:txBody>
          <a:bodyPr/>
          <a:lstStyle/>
          <a:p>
            <a:r>
              <a:rPr lang="en-US" dirty="0" err="1"/>
              <a:t>Blazor</a:t>
            </a:r>
            <a:r>
              <a:rPr lang="en-US" dirty="0"/>
              <a:t> Server</a:t>
            </a:r>
            <a:endParaRPr lang="sk-SK" dirty="0"/>
          </a:p>
        </p:txBody>
      </p:sp>
      <p:sp>
        <p:nvSpPr>
          <p:cNvPr id="3" name="Zástupný objekt pre obsah 2">
            <a:extLst>
              <a:ext uri="{FF2B5EF4-FFF2-40B4-BE49-F238E27FC236}">
                <a16:creationId xmlns:a16="http://schemas.microsoft.com/office/drawing/2014/main" id="{603A7716-105D-673F-607D-ABEB56A0CCAA}"/>
              </a:ext>
            </a:extLst>
          </p:cNvPr>
          <p:cNvSpPr>
            <a:spLocks noGrp="1"/>
          </p:cNvSpPr>
          <p:nvPr>
            <p:ph idx="1"/>
          </p:nvPr>
        </p:nvSpPr>
        <p:spPr/>
        <p:txBody>
          <a:bodyPr>
            <a:normAutofit fontScale="85000" lnSpcReduction="20000"/>
          </a:bodyPr>
          <a:lstStyle/>
          <a:p>
            <a:r>
              <a:rPr lang="en-US" b="1" dirty="0"/>
              <a:t>Pros:</a:t>
            </a:r>
          </a:p>
          <a:p>
            <a:r>
              <a:rPr lang="en-US" dirty="0"/>
              <a:t>Fast load time, assuming the web server is sized correctly.</a:t>
            </a:r>
          </a:p>
          <a:p>
            <a:r>
              <a:rPr lang="en-US" dirty="0"/>
              <a:t>Closest to traditional ASP.NET Core development.</a:t>
            </a:r>
          </a:p>
          <a:p>
            <a:r>
              <a:rPr lang="en-US" dirty="0"/>
              <a:t>Support for older browsers, as no requirement for </a:t>
            </a:r>
            <a:r>
              <a:rPr lang="en-US" dirty="0" err="1"/>
              <a:t>WebAssembly</a:t>
            </a:r>
            <a:r>
              <a:rPr lang="en-US" dirty="0"/>
              <a:t> (although this could be seen as a negative point from a security and supportability perspective).</a:t>
            </a:r>
          </a:p>
          <a:p>
            <a:r>
              <a:rPr lang="en-US" b="1" dirty="0"/>
              <a:t>Cons:</a:t>
            </a:r>
          </a:p>
          <a:p>
            <a:r>
              <a:rPr lang="en-US" dirty="0"/>
              <a:t>Client/Browser consumes more memory to run the web app, and is 100% dependent on the </a:t>
            </a:r>
            <a:r>
              <a:rPr lang="en-US" dirty="0" err="1"/>
              <a:t>SignalR</a:t>
            </a:r>
            <a:r>
              <a:rPr lang="en-US" dirty="0"/>
              <a:t> connection.</a:t>
            </a:r>
          </a:p>
          <a:p>
            <a:r>
              <a:rPr lang="en-US" dirty="0"/>
              <a:t>Each client session consumes CPU and memory on the server, which might bring in right-size challenges for applications under heavy or spike load.</a:t>
            </a:r>
          </a:p>
          <a:p>
            <a:r>
              <a:rPr lang="en-US" dirty="0"/>
              <a:t>Client &lt;-&gt; Server communication assumes a “strong” connection to avoid latency and errors.</a:t>
            </a:r>
            <a:endParaRPr lang="sk-SK" dirty="0"/>
          </a:p>
        </p:txBody>
      </p:sp>
    </p:spTree>
    <p:extLst>
      <p:ext uri="{BB962C8B-B14F-4D97-AF65-F5344CB8AC3E}">
        <p14:creationId xmlns:p14="http://schemas.microsoft.com/office/powerpoint/2010/main" val="2664130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E94CDDE-54F8-2F62-9F06-BCCE8ADE8374}"/>
              </a:ext>
            </a:extLst>
          </p:cNvPr>
          <p:cNvSpPr>
            <a:spLocks noGrp="1"/>
          </p:cNvSpPr>
          <p:nvPr>
            <p:ph type="title"/>
          </p:nvPr>
        </p:nvSpPr>
        <p:spPr/>
        <p:txBody>
          <a:bodyPr/>
          <a:lstStyle/>
          <a:p>
            <a:r>
              <a:rPr lang="en-US" dirty="0" err="1"/>
              <a:t>Blazor</a:t>
            </a:r>
            <a:r>
              <a:rPr lang="en-US" dirty="0"/>
              <a:t> </a:t>
            </a:r>
            <a:r>
              <a:rPr lang="en-US" dirty="0" err="1"/>
              <a:t>WebAssembly</a:t>
            </a:r>
            <a:endParaRPr lang="sk-SK" dirty="0"/>
          </a:p>
        </p:txBody>
      </p:sp>
      <p:sp>
        <p:nvSpPr>
          <p:cNvPr id="3" name="Zástupný objekt pre obsah 2">
            <a:extLst>
              <a:ext uri="{FF2B5EF4-FFF2-40B4-BE49-F238E27FC236}">
                <a16:creationId xmlns:a16="http://schemas.microsoft.com/office/drawing/2014/main" id="{9B8139E1-E1C0-549F-557E-AF23E63A763F}"/>
              </a:ext>
            </a:extLst>
          </p:cNvPr>
          <p:cNvSpPr>
            <a:spLocks noGrp="1"/>
          </p:cNvSpPr>
          <p:nvPr>
            <p:ph idx="1"/>
          </p:nvPr>
        </p:nvSpPr>
        <p:spPr>
          <a:xfrm>
            <a:off x="676656" y="2011680"/>
            <a:ext cx="6980881" cy="3766185"/>
          </a:xfrm>
        </p:spPr>
        <p:txBody>
          <a:bodyPr/>
          <a:lstStyle/>
          <a:p>
            <a:r>
              <a:rPr lang="en-US" dirty="0" err="1"/>
              <a:t>Blazor</a:t>
            </a:r>
            <a:r>
              <a:rPr lang="en-US" dirty="0"/>
              <a:t> </a:t>
            </a:r>
            <a:r>
              <a:rPr lang="en-US" dirty="0" err="1"/>
              <a:t>WebAssembly</a:t>
            </a:r>
            <a:r>
              <a:rPr lang="en-US" dirty="0"/>
              <a:t> takes a totally different approach, allowing developers to run .NET code directly in the browser using </a:t>
            </a:r>
            <a:r>
              <a:rPr lang="en-US" dirty="0" err="1"/>
              <a:t>WebAssembly</a:t>
            </a:r>
            <a:r>
              <a:rPr lang="en-US" dirty="0"/>
              <a:t> (aka </a:t>
            </a:r>
            <a:r>
              <a:rPr lang="en-US" dirty="0" err="1"/>
              <a:t>Wasm</a:t>
            </a:r>
            <a:r>
              <a:rPr lang="en-US" dirty="0"/>
              <a:t>), a binary instruction format for web applications. This model allows </a:t>
            </a:r>
            <a:r>
              <a:rPr lang="en-US" dirty="0" err="1"/>
              <a:t>Blazor</a:t>
            </a:r>
            <a:r>
              <a:rPr lang="en-US" dirty="0"/>
              <a:t> to run the execution of C# code on the client side, reducing the need for constant communication with the server. </a:t>
            </a:r>
            <a:r>
              <a:rPr lang="en-US" dirty="0" err="1"/>
              <a:t>Blazor</a:t>
            </a:r>
            <a:r>
              <a:rPr lang="en-US" dirty="0"/>
              <a:t> </a:t>
            </a:r>
            <a:r>
              <a:rPr lang="en-US" dirty="0" err="1"/>
              <a:t>WebAssembly</a:t>
            </a:r>
            <a:r>
              <a:rPr lang="en-US" dirty="0"/>
              <a:t> is ideal for scenarios where applications need to be fully client-side, yet still providing a rich and responsive user experience — similar to what users typically expect from server applications.</a:t>
            </a:r>
            <a:endParaRPr lang="sk-SK" dirty="0"/>
          </a:p>
        </p:txBody>
      </p:sp>
      <p:pic>
        <p:nvPicPr>
          <p:cNvPr id="5" name="Obrázok 4">
            <a:extLst>
              <a:ext uri="{FF2B5EF4-FFF2-40B4-BE49-F238E27FC236}">
                <a16:creationId xmlns:a16="http://schemas.microsoft.com/office/drawing/2014/main" id="{FEBB8071-0A52-FB63-E1B4-D52AA21B8C1B}"/>
              </a:ext>
            </a:extLst>
          </p:cNvPr>
          <p:cNvPicPr>
            <a:picLocks noChangeAspect="1"/>
          </p:cNvPicPr>
          <p:nvPr/>
        </p:nvPicPr>
        <p:blipFill>
          <a:blip r:embed="rId3"/>
          <a:stretch>
            <a:fillRect/>
          </a:stretch>
        </p:blipFill>
        <p:spPr>
          <a:xfrm>
            <a:off x="8261441" y="1860675"/>
            <a:ext cx="3429836" cy="2813019"/>
          </a:xfrm>
          <a:prstGeom prst="rect">
            <a:avLst/>
          </a:prstGeom>
        </p:spPr>
      </p:pic>
    </p:spTree>
    <p:extLst>
      <p:ext uri="{BB962C8B-B14F-4D97-AF65-F5344CB8AC3E}">
        <p14:creationId xmlns:p14="http://schemas.microsoft.com/office/powerpoint/2010/main" val="2962229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BB9D360-213D-B6F8-A7D2-D8E55360632F}"/>
              </a:ext>
            </a:extLst>
          </p:cNvPr>
          <p:cNvSpPr>
            <a:spLocks noGrp="1"/>
          </p:cNvSpPr>
          <p:nvPr>
            <p:ph type="title"/>
          </p:nvPr>
        </p:nvSpPr>
        <p:spPr/>
        <p:txBody>
          <a:bodyPr/>
          <a:lstStyle/>
          <a:p>
            <a:r>
              <a:rPr lang="en-US" dirty="0" err="1"/>
              <a:t>Blazor</a:t>
            </a:r>
            <a:r>
              <a:rPr lang="en-US" dirty="0"/>
              <a:t> </a:t>
            </a:r>
            <a:r>
              <a:rPr lang="en-US" dirty="0" err="1"/>
              <a:t>WebAssembly</a:t>
            </a:r>
            <a:endParaRPr lang="sk-SK" dirty="0"/>
          </a:p>
        </p:txBody>
      </p:sp>
      <p:sp>
        <p:nvSpPr>
          <p:cNvPr id="3" name="Zástupný objekt pre obsah 2">
            <a:extLst>
              <a:ext uri="{FF2B5EF4-FFF2-40B4-BE49-F238E27FC236}">
                <a16:creationId xmlns:a16="http://schemas.microsoft.com/office/drawing/2014/main" id="{793CF288-4D88-6936-2F10-D6CD67190682}"/>
              </a:ext>
            </a:extLst>
          </p:cNvPr>
          <p:cNvSpPr>
            <a:spLocks noGrp="1"/>
          </p:cNvSpPr>
          <p:nvPr>
            <p:ph idx="1"/>
          </p:nvPr>
        </p:nvSpPr>
        <p:spPr/>
        <p:txBody>
          <a:bodyPr>
            <a:normAutofit fontScale="70000" lnSpcReduction="20000"/>
          </a:bodyPr>
          <a:lstStyle/>
          <a:p>
            <a:r>
              <a:rPr lang="en-US" b="1" dirty="0"/>
              <a:t>Pros:</a:t>
            </a:r>
          </a:p>
          <a:p>
            <a:r>
              <a:rPr lang="en-US" dirty="0"/>
              <a:t>A website can be deployed as static files, since it all runs in the browser.</a:t>
            </a:r>
          </a:p>
          <a:p>
            <a:r>
              <a:rPr lang="en-US" dirty="0" err="1"/>
              <a:t>Wasm</a:t>
            </a:r>
            <a:r>
              <a:rPr lang="en-US" dirty="0"/>
              <a:t> Apps can run offline, as there is no need for server connection (all the time).</a:t>
            </a:r>
          </a:p>
          <a:p>
            <a:r>
              <a:rPr lang="en-US" dirty="0"/>
              <a:t>Support for progressive web apps (PWAs), which means it can act as a locally installed application on the client machine.</a:t>
            </a:r>
          </a:p>
          <a:p>
            <a:r>
              <a:rPr lang="en-US" b="1" dirty="0"/>
              <a:t>Cons:</a:t>
            </a:r>
          </a:p>
          <a:p>
            <a:r>
              <a:rPr lang="en-US" dirty="0"/>
              <a:t>Since the JavaScript engine in the browser needs to download the full </a:t>
            </a:r>
            <a:r>
              <a:rPr lang="en-US" dirty="0" err="1"/>
              <a:t>Blazor</a:t>
            </a:r>
            <a:r>
              <a:rPr lang="en-US" dirty="0"/>
              <a:t> app and corresponding .NET DLLs, the first load of the app could be considered relatively slow.</a:t>
            </a:r>
          </a:p>
          <a:p>
            <a:r>
              <a:rPr lang="en-US" dirty="0" err="1"/>
              <a:t>WebAssembly</a:t>
            </a:r>
            <a:r>
              <a:rPr lang="en-US" dirty="0"/>
              <a:t> requires a modern browser. If old browsers are still in use and required, you can only use </a:t>
            </a:r>
            <a:r>
              <a:rPr lang="en-US" dirty="0" err="1"/>
              <a:t>Blazor</a:t>
            </a:r>
            <a:r>
              <a:rPr lang="en-US" dirty="0"/>
              <a:t> Server.</a:t>
            </a:r>
          </a:p>
          <a:p>
            <a:r>
              <a:rPr lang="en-US" dirty="0"/>
              <a:t>If installed as a PWA, there’s a challenge around version updates and management.</a:t>
            </a:r>
          </a:p>
          <a:p>
            <a:r>
              <a:rPr lang="en-US" dirty="0"/>
              <a:t>Code and DLLs can be decrypted. Any secrets such as connection strings, passwords and the like shouldn’t be used within the code, as they’re visible in the browser dev tools.</a:t>
            </a:r>
            <a:endParaRPr lang="sk-SK" dirty="0"/>
          </a:p>
        </p:txBody>
      </p:sp>
    </p:spTree>
    <p:extLst>
      <p:ext uri="{BB962C8B-B14F-4D97-AF65-F5344CB8AC3E}">
        <p14:creationId xmlns:p14="http://schemas.microsoft.com/office/powerpoint/2010/main" val="3903418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a:extLst>
              <a:ext uri="{FF2B5EF4-FFF2-40B4-BE49-F238E27FC236}">
                <a16:creationId xmlns:a16="http://schemas.microsoft.com/office/drawing/2014/main" id="{0E629D6E-9FE0-DC19-7CEC-8055167D2DC4}"/>
              </a:ext>
            </a:extLst>
          </p:cNvPr>
          <p:cNvGraphicFramePr>
            <a:graphicFrameLocks noChangeAspect="1"/>
          </p:cNvGraphicFramePr>
          <p:nvPr>
            <p:extLst>
              <p:ext uri="{D42A27DB-BD31-4B8C-83A1-F6EECF244321}">
                <p14:modId xmlns:p14="http://schemas.microsoft.com/office/powerpoint/2010/main" val="2138164095"/>
              </p:ext>
            </p:extLst>
          </p:nvPr>
        </p:nvGraphicFramePr>
        <p:xfrm>
          <a:off x="785464" y="1587500"/>
          <a:ext cx="8128000" cy="3683000"/>
        </p:xfrm>
        <a:graphic>
          <a:graphicData uri="http://schemas.openxmlformats.org/presentationml/2006/ole">
            <mc:AlternateContent xmlns:mc="http://schemas.openxmlformats.org/markup-compatibility/2006">
              <mc:Choice xmlns:v="urn:schemas-microsoft-com:vml" Requires="v">
                <p:oleObj name="Image" r:id="rId3" imgW="37422000" imgH="16914240" progId="Photoshop.Image.13">
                  <p:embed/>
                </p:oleObj>
              </mc:Choice>
              <mc:Fallback>
                <p:oleObj name="Image" r:id="rId3" imgW="37422000" imgH="16914240" progId="Photoshop.Image.13">
                  <p:embed/>
                  <p:pic>
                    <p:nvPicPr>
                      <p:cNvPr id="0" name=""/>
                      <p:cNvPicPr/>
                      <p:nvPr/>
                    </p:nvPicPr>
                    <p:blipFill>
                      <a:blip r:embed="rId4"/>
                      <a:stretch>
                        <a:fillRect/>
                      </a:stretch>
                    </p:blipFill>
                    <p:spPr>
                      <a:xfrm>
                        <a:off x="785464" y="1587500"/>
                        <a:ext cx="8128000" cy="3683000"/>
                      </a:xfrm>
                      <a:prstGeom prst="rect">
                        <a:avLst/>
                      </a:prstGeom>
                    </p:spPr>
                  </p:pic>
                </p:oleObj>
              </mc:Fallback>
            </mc:AlternateContent>
          </a:graphicData>
        </a:graphic>
      </p:graphicFrame>
      <p:pic>
        <p:nvPicPr>
          <p:cNvPr id="3" name="Obrázok 2">
            <a:extLst>
              <a:ext uri="{FF2B5EF4-FFF2-40B4-BE49-F238E27FC236}">
                <a16:creationId xmlns:a16="http://schemas.microsoft.com/office/drawing/2014/main" id="{D2868909-C154-329A-14BA-3177A26F4C1A}"/>
              </a:ext>
            </a:extLst>
          </p:cNvPr>
          <p:cNvPicPr>
            <a:picLocks noChangeAspect="1"/>
          </p:cNvPicPr>
          <p:nvPr/>
        </p:nvPicPr>
        <p:blipFill>
          <a:blip r:embed="rId5"/>
          <a:stretch>
            <a:fillRect/>
          </a:stretch>
        </p:blipFill>
        <p:spPr>
          <a:xfrm>
            <a:off x="0" y="685800"/>
            <a:ext cx="12192000" cy="5486400"/>
          </a:xfrm>
          <a:prstGeom prst="rect">
            <a:avLst/>
          </a:prstGeom>
        </p:spPr>
      </p:pic>
    </p:spTree>
    <p:extLst>
      <p:ext uri="{BB962C8B-B14F-4D97-AF65-F5344CB8AC3E}">
        <p14:creationId xmlns:p14="http://schemas.microsoft.com/office/powerpoint/2010/main" val="1430746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7165FC7-6214-22DC-2765-10C98B423B07}"/>
              </a:ext>
            </a:extLst>
          </p:cNvPr>
          <p:cNvSpPr>
            <a:spLocks noGrp="1"/>
          </p:cNvSpPr>
          <p:nvPr>
            <p:ph type="title"/>
          </p:nvPr>
        </p:nvSpPr>
        <p:spPr/>
        <p:txBody>
          <a:bodyPr/>
          <a:lstStyle/>
          <a:p>
            <a:r>
              <a:rPr lang="en-US" dirty="0"/>
              <a:t>4. .NET MAUI</a:t>
            </a:r>
            <a:endParaRPr lang="sk-SK" dirty="0"/>
          </a:p>
        </p:txBody>
      </p:sp>
      <p:sp>
        <p:nvSpPr>
          <p:cNvPr id="3" name="Zástupný objekt pre obsah 2">
            <a:extLst>
              <a:ext uri="{FF2B5EF4-FFF2-40B4-BE49-F238E27FC236}">
                <a16:creationId xmlns:a16="http://schemas.microsoft.com/office/drawing/2014/main" id="{8955DF63-8F40-AF04-83C3-E8004DCFDF95}"/>
              </a:ext>
            </a:extLst>
          </p:cNvPr>
          <p:cNvSpPr>
            <a:spLocks noGrp="1"/>
          </p:cNvSpPr>
          <p:nvPr>
            <p:ph idx="1"/>
          </p:nvPr>
        </p:nvSpPr>
        <p:spPr>
          <a:xfrm>
            <a:off x="781051" y="1889760"/>
            <a:ext cx="4682489" cy="3766185"/>
          </a:xfrm>
        </p:spPr>
        <p:txBody>
          <a:bodyPr/>
          <a:lstStyle/>
          <a:p>
            <a:pPr algn="l"/>
            <a:r>
              <a:rPr lang="sk-SK" b="0" i="0" dirty="0">
                <a:solidFill>
                  <a:srgbClr val="161616"/>
                </a:solidFill>
                <a:effectLst/>
                <a:latin typeface="Segoe UI" panose="020B0502040204020203" pitchFamily="34" charset="0"/>
              </a:rPr>
              <a:t>.NET </a:t>
            </a:r>
            <a:r>
              <a:rPr lang="sk-SK" b="0" i="0" dirty="0" err="1">
                <a:solidFill>
                  <a:srgbClr val="161616"/>
                </a:solidFill>
                <a:effectLst/>
                <a:latin typeface="Segoe UI" panose="020B0502040204020203" pitchFamily="34" charset="0"/>
              </a:rPr>
              <a:t>Multi-platform</a:t>
            </a:r>
            <a:r>
              <a:rPr lang="sk-SK" b="0" i="0" dirty="0">
                <a:solidFill>
                  <a:srgbClr val="161616"/>
                </a:solidFill>
                <a:effectLst/>
                <a:latin typeface="Segoe UI" panose="020B0502040204020203" pitchFamily="34" charset="0"/>
              </a:rPr>
              <a:t> </a:t>
            </a:r>
            <a:r>
              <a:rPr lang="sk-SK" b="0" i="0" dirty="0" err="1">
                <a:solidFill>
                  <a:srgbClr val="161616"/>
                </a:solidFill>
                <a:effectLst/>
                <a:latin typeface="Segoe UI" panose="020B0502040204020203" pitchFamily="34" charset="0"/>
              </a:rPr>
              <a:t>App</a:t>
            </a:r>
            <a:r>
              <a:rPr lang="sk-SK" b="0" i="0" dirty="0">
                <a:solidFill>
                  <a:srgbClr val="161616"/>
                </a:solidFill>
                <a:effectLst/>
                <a:latin typeface="Segoe UI" panose="020B0502040204020203" pitchFamily="34" charset="0"/>
              </a:rPr>
              <a:t> UI (.NET MAUI) </a:t>
            </a:r>
            <a:r>
              <a:rPr lang="sk-SK" b="0" i="0" dirty="0" err="1">
                <a:solidFill>
                  <a:srgbClr val="161616"/>
                </a:solidFill>
                <a:effectLst/>
                <a:latin typeface="Segoe UI" panose="020B0502040204020203" pitchFamily="34" charset="0"/>
              </a:rPr>
              <a:t>is</a:t>
            </a:r>
            <a:r>
              <a:rPr lang="sk-SK" b="0" i="0" dirty="0">
                <a:solidFill>
                  <a:srgbClr val="161616"/>
                </a:solidFill>
                <a:effectLst/>
                <a:latin typeface="Segoe UI" panose="020B0502040204020203" pitchFamily="34" charset="0"/>
              </a:rPr>
              <a:t> a </a:t>
            </a:r>
            <a:r>
              <a:rPr lang="sk-SK" b="0" i="0" dirty="0" err="1">
                <a:solidFill>
                  <a:srgbClr val="161616"/>
                </a:solidFill>
                <a:effectLst/>
                <a:latin typeface="Segoe UI" panose="020B0502040204020203" pitchFamily="34" charset="0"/>
              </a:rPr>
              <a:t>cross-platform</a:t>
            </a:r>
            <a:r>
              <a:rPr lang="sk-SK" b="0" i="0" dirty="0">
                <a:solidFill>
                  <a:srgbClr val="161616"/>
                </a:solidFill>
                <a:effectLst/>
                <a:latin typeface="Segoe UI" panose="020B0502040204020203" pitchFamily="34" charset="0"/>
              </a:rPr>
              <a:t> </a:t>
            </a:r>
            <a:r>
              <a:rPr lang="sk-SK" b="0" i="0" dirty="0" err="1">
                <a:solidFill>
                  <a:srgbClr val="161616"/>
                </a:solidFill>
                <a:effectLst/>
                <a:latin typeface="Segoe UI" panose="020B0502040204020203" pitchFamily="34" charset="0"/>
              </a:rPr>
              <a:t>framework</a:t>
            </a:r>
            <a:r>
              <a:rPr lang="sk-SK" b="0" i="0" dirty="0">
                <a:solidFill>
                  <a:srgbClr val="161616"/>
                </a:solidFill>
                <a:effectLst/>
                <a:latin typeface="Segoe UI" panose="020B0502040204020203" pitchFamily="34" charset="0"/>
              </a:rPr>
              <a:t> </a:t>
            </a:r>
            <a:r>
              <a:rPr lang="sk-SK" b="0" i="0" dirty="0" err="1">
                <a:solidFill>
                  <a:srgbClr val="161616"/>
                </a:solidFill>
                <a:effectLst/>
                <a:latin typeface="Segoe UI" panose="020B0502040204020203" pitchFamily="34" charset="0"/>
              </a:rPr>
              <a:t>for</a:t>
            </a:r>
            <a:r>
              <a:rPr lang="sk-SK" b="0" i="0" dirty="0">
                <a:solidFill>
                  <a:srgbClr val="161616"/>
                </a:solidFill>
                <a:effectLst/>
                <a:latin typeface="Segoe UI" panose="020B0502040204020203" pitchFamily="34" charset="0"/>
              </a:rPr>
              <a:t> </a:t>
            </a:r>
            <a:r>
              <a:rPr lang="sk-SK" b="0" i="0" dirty="0" err="1">
                <a:solidFill>
                  <a:srgbClr val="161616"/>
                </a:solidFill>
                <a:effectLst/>
                <a:latin typeface="Segoe UI" panose="020B0502040204020203" pitchFamily="34" charset="0"/>
              </a:rPr>
              <a:t>creating</a:t>
            </a:r>
            <a:r>
              <a:rPr lang="sk-SK" b="0" i="0" dirty="0">
                <a:solidFill>
                  <a:srgbClr val="161616"/>
                </a:solidFill>
                <a:effectLst/>
                <a:latin typeface="Segoe UI" panose="020B0502040204020203" pitchFamily="34" charset="0"/>
              </a:rPr>
              <a:t> </a:t>
            </a:r>
            <a:r>
              <a:rPr lang="sk-SK" b="0" i="0" dirty="0" err="1">
                <a:solidFill>
                  <a:srgbClr val="161616"/>
                </a:solidFill>
                <a:effectLst/>
                <a:latin typeface="Segoe UI" panose="020B0502040204020203" pitchFamily="34" charset="0"/>
              </a:rPr>
              <a:t>native</a:t>
            </a:r>
            <a:r>
              <a:rPr lang="sk-SK" b="0" i="0" dirty="0">
                <a:solidFill>
                  <a:srgbClr val="161616"/>
                </a:solidFill>
                <a:effectLst/>
                <a:latin typeface="Segoe UI" panose="020B0502040204020203" pitchFamily="34" charset="0"/>
              </a:rPr>
              <a:t> mobile and desktop </a:t>
            </a:r>
            <a:r>
              <a:rPr lang="sk-SK" b="0" i="0" dirty="0" err="1">
                <a:solidFill>
                  <a:srgbClr val="161616"/>
                </a:solidFill>
                <a:effectLst/>
                <a:latin typeface="Segoe UI" panose="020B0502040204020203" pitchFamily="34" charset="0"/>
              </a:rPr>
              <a:t>apps</a:t>
            </a:r>
            <a:r>
              <a:rPr lang="sk-SK" b="0" i="0" dirty="0">
                <a:solidFill>
                  <a:srgbClr val="161616"/>
                </a:solidFill>
                <a:effectLst/>
                <a:latin typeface="Segoe UI" panose="020B0502040204020203" pitchFamily="34" charset="0"/>
              </a:rPr>
              <a:t> </a:t>
            </a:r>
            <a:r>
              <a:rPr lang="sk-SK" b="0" i="0" dirty="0" err="1">
                <a:solidFill>
                  <a:srgbClr val="161616"/>
                </a:solidFill>
                <a:effectLst/>
                <a:latin typeface="Segoe UI" panose="020B0502040204020203" pitchFamily="34" charset="0"/>
              </a:rPr>
              <a:t>with</a:t>
            </a:r>
            <a:r>
              <a:rPr lang="sk-SK" b="0" i="0" dirty="0">
                <a:solidFill>
                  <a:srgbClr val="161616"/>
                </a:solidFill>
                <a:effectLst/>
                <a:latin typeface="Segoe UI" panose="020B0502040204020203" pitchFamily="34" charset="0"/>
              </a:rPr>
              <a:t> C# and XAML.</a:t>
            </a:r>
          </a:p>
          <a:p>
            <a:pPr algn="l"/>
            <a:r>
              <a:rPr lang="sk-SK" b="0" i="0" dirty="0" err="1">
                <a:solidFill>
                  <a:srgbClr val="161616"/>
                </a:solidFill>
                <a:effectLst/>
                <a:latin typeface="Segoe UI" panose="020B0502040204020203" pitchFamily="34" charset="0"/>
              </a:rPr>
              <a:t>Using</a:t>
            </a:r>
            <a:r>
              <a:rPr lang="sk-SK" b="0" i="0" dirty="0">
                <a:solidFill>
                  <a:srgbClr val="161616"/>
                </a:solidFill>
                <a:effectLst/>
                <a:latin typeface="Segoe UI" panose="020B0502040204020203" pitchFamily="34" charset="0"/>
              </a:rPr>
              <a:t> .NET MAUI, </a:t>
            </a:r>
            <a:r>
              <a:rPr lang="sk-SK" b="0" i="0" dirty="0" err="1">
                <a:solidFill>
                  <a:srgbClr val="161616"/>
                </a:solidFill>
                <a:effectLst/>
                <a:latin typeface="Segoe UI" panose="020B0502040204020203" pitchFamily="34" charset="0"/>
              </a:rPr>
              <a:t>you</a:t>
            </a:r>
            <a:r>
              <a:rPr lang="sk-SK" b="0" i="0" dirty="0">
                <a:solidFill>
                  <a:srgbClr val="161616"/>
                </a:solidFill>
                <a:effectLst/>
                <a:latin typeface="Segoe UI" panose="020B0502040204020203" pitchFamily="34" charset="0"/>
              </a:rPr>
              <a:t> </a:t>
            </a:r>
            <a:r>
              <a:rPr lang="sk-SK" b="0" i="0" dirty="0" err="1">
                <a:solidFill>
                  <a:srgbClr val="161616"/>
                </a:solidFill>
                <a:effectLst/>
                <a:latin typeface="Segoe UI" panose="020B0502040204020203" pitchFamily="34" charset="0"/>
              </a:rPr>
              <a:t>can</a:t>
            </a:r>
            <a:r>
              <a:rPr lang="sk-SK" b="0" i="0" dirty="0">
                <a:solidFill>
                  <a:srgbClr val="161616"/>
                </a:solidFill>
                <a:effectLst/>
                <a:latin typeface="Segoe UI" panose="020B0502040204020203" pitchFamily="34" charset="0"/>
              </a:rPr>
              <a:t> </a:t>
            </a:r>
            <a:r>
              <a:rPr lang="sk-SK" b="0" i="0" dirty="0" err="1">
                <a:solidFill>
                  <a:srgbClr val="161616"/>
                </a:solidFill>
                <a:effectLst/>
                <a:latin typeface="Segoe UI" panose="020B0502040204020203" pitchFamily="34" charset="0"/>
              </a:rPr>
              <a:t>develop</a:t>
            </a:r>
            <a:r>
              <a:rPr lang="sk-SK" b="0" i="0" dirty="0">
                <a:solidFill>
                  <a:srgbClr val="161616"/>
                </a:solidFill>
                <a:effectLst/>
                <a:latin typeface="Segoe UI" panose="020B0502040204020203" pitchFamily="34" charset="0"/>
              </a:rPr>
              <a:t> </a:t>
            </a:r>
            <a:r>
              <a:rPr lang="sk-SK" b="0" i="0" dirty="0" err="1">
                <a:solidFill>
                  <a:srgbClr val="161616"/>
                </a:solidFill>
                <a:effectLst/>
                <a:latin typeface="Segoe UI" panose="020B0502040204020203" pitchFamily="34" charset="0"/>
              </a:rPr>
              <a:t>apps</a:t>
            </a:r>
            <a:r>
              <a:rPr lang="sk-SK" b="0" i="0" dirty="0">
                <a:solidFill>
                  <a:srgbClr val="161616"/>
                </a:solidFill>
                <a:effectLst/>
                <a:latin typeface="Segoe UI" panose="020B0502040204020203" pitchFamily="34" charset="0"/>
              </a:rPr>
              <a:t> </a:t>
            </a:r>
            <a:r>
              <a:rPr lang="sk-SK" b="0" i="0" dirty="0" err="1">
                <a:solidFill>
                  <a:srgbClr val="161616"/>
                </a:solidFill>
                <a:effectLst/>
                <a:latin typeface="Segoe UI" panose="020B0502040204020203" pitchFamily="34" charset="0"/>
              </a:rPr>
              <a:t>that</a:t>
            </a:r>
            <a:r>
              <a:rPr lang="sk-SK" b="0" i="0" dirty="0">
                <a:solidFill>
                  <a:srgbClr val="161616"/>
                </a:solidFill>
                <a:effectLst/>
                <a:latin typeface="Segoe UI" panose="020B0502040204020203" pitchFamily="34" charset="0"/>
              </a:rPr>
              <a:t> </a:t>
            </a:r>
            <a:r>
              <a:rPr lang="sk-SK" b="0" i="0" dirty="0" err="1">
                <a:solidFill>
                  <a:srgbClr val="161616"/>
                </a:solidFill>
                <a:effectLst/>
                <a:latin typeface="Segoe UI" panose="020B0502040204020203" pitchFamily="34" charset="0"/>
              </a:rPr>
              <a:t>can</a:t>
            </a:r>
            <a:r>
              <a:rPr lang="sk-SK" b="0" i="0" dirty="0">
                <a:solidFill>
                  <a:srgbClr val="161616"/>
                </a:solidFill>
                <a:effectLst/>
                <a:latin typeface="Segoe UI" panose="020B0502040204020203" pitchFamily="34" charset="0"/>
              </a:rPr>
              <a:t> run on Android, </a:t>
            </a:r>
            <a:r>
              <a:rPr lang="sk-SK" b="0" i="0" dirty="0" err="1">
                <a:solidFill>
                  <a:srgbClr val="161616"/>
                </a:solidFill>
                <a:effectLst/>
                <a:latin typeface="Segoe UI" panose="020B0502040204020203" pitchFamily="34" charset="0"/>
              </a:rPr>
              <a:t>iOS</a:t>
            </a:r>
            <a:r>
              <a:rPr lang="sk-SK" b="0" i="0" dirty="0">
                <a:solidFill>
                  <a:srgbClr val="161616"/>
                </a:solidFill>
                <a:effectLst/>
                <a:latin typeface="Segoe UI" panose="020B0502040204020203" pitchFamily="34" charset="0"/>
              </a:rPr>
              <a:t>, </a:t>
            </a:r>
            <a:r>
              <a:rPr lang="sk-SK" b="0" i="0" dirty="0" err="1">
                <a:solidFill>
                  <a:srgbClr val="161616"/>
                </a:solidFill>
                <a:effectLst/>
                <a:latin typeface="Segoe UI" panose="020B0502040204020203" pitchFamily="34" charset="0"/>
              </a:rPr>
              <a:t>macOS</a:t>
            </a:r>
            <a:r>
              <a:rPr lang="sk-SK" b="0" i="0" dirty="0">
                <a:solidFill>
                  <a:srgbClr val="161616"/>
                </a:solidFill>
                <a:effectLst/>
                <a:latin typeface="Segoe UI" panose="020B0502040204020203" pitchFamily="34" charset="0"/>
              </a:rPr>
              <a:t>, and Windows </a:t>
            </a:r>
            <a:r>
              <a:rPr lang="sk-SK" b="0" i="0" dirty="0" err="1">
                <a:solidFill>
                  <a:srgbClr val="161616"/>
                </a:solidFill>
                <a:effectLst/>
                <a:latin typeface="Segoe UI" panose="020B0502040204020203" pitchFamily="34" charset="0"/>
              </a:rPr>
              <a:t>from</a:t>
            </a:r>
            <a:r>
              <a:rPr lang="sk-SK" b="0" i="0" dirty="0">
                <a:solidFill>
                  <a:srgbClr val="161616"/>
                </a:solidFill>
                <a:effectLst/>
                <a:latin typeface="Segoe UI" panose="020B0502040204020203" pitchFamily="34" charset="0"/>
              </a:rPr>
              <a:t> a single </a:t>
            </a:r>
            <a:r>
              <a:rPr lang="sk-SK" b="0" i="0" dirty="0" err="1">
                <a:solidFill>
                  <a:srgbClr val="161616"/>
                </a:solidFill>
                <a:effectLst/>
                <a:latin typeface="Segoe UI" panose="020B0502040204020203" pitchFamily="34" charset="0"/>
              </a:rPr>
              <a:t>shared</a:t>
            </a:r>
            <a:r>
              <a:rPr lang="sk-SK" b="0" i="0" dirty="0">
                <a:solidFill>
                  <a:srgbClr val="161616"/>
                </a:solidFill>
                <a:effectLst/>
                <a:latin typeface="Segoe UI" panose="020B0502040204020203" pitchFamily="34" charset="0"/>
              </a:rPr>
              <a:t> </a:t>
            </a:r>
            <a:r>
              <a:rPr lang="sk-SK" b="0" i="0" dirty="0" err="1">
                <a:solidFill>
                  <a:srgbClr val="161616"/>
                </a:solidFill>
                <a:effectLst/>
                <a:latin typeface="Segoe UI" panose="020B0502040204020203" pitchFamily="34" charset="0"/>
              </a:rPr>
              <a:t>code</a:t>
            </a:r>
            <a:r>
              <a:rPr lang="sk-SK" b="0" i="0" dirty="0">
                <a:solidFill>
                  <a:srgbClr val="161616"/>
                </a:solidFill>
                <a:effectLst/>
                <a:latin typeface="Segoe UI" panose="020B0502040204020203" pitchFamily="34" charset="0"/>
              </a:rPr>
              <a:t>-base.</a:t>
            </a:r>
          </a:p>
          <a:p>
            <a:endParaRPr lang="sk-SK" dirty="0"/>
          </a:p>
        </p:txBody>
      </p:sp>
      <p:pic>
        <p:nvPicPr>
          <p:cNvPr id="2050" name="Picture 2" descr=".NET MAUI supported platforms.">
            <a:extLst>
              <a:ext uri="{FF2B5EF4-FFF2-40B4-BE49-F238E27FC236}">
                <a16:creationId xmlns:a16="http://schemas.microsoft.com/office/drawing/2014/main" id="{FA27D92F-2071-39AE-3557-D9DA1B5272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7367" y="499533"/>
            <a:ext cx="6264907" cy="5573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602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4DC5036-FCA4-CD59-B6BC-682EBEC3BFEF}"/>
              </a:ext>
            </a:extLst>
          </p:cNvPr>
          <p:cNvSpPr>
            <a:spLocks noGrp="1"/>
          </p:cNvSpPr>
          <p:nvPr>
            <p:ph type="title"/>
          </p:nvPr>
        </p:nvSpPr>
        <p:spPr>
          <a:xfrm>
            <a:off x="657224" y="499532"/>
            <a:ext cx="10772775" cy="4829213"/>
          </a:xfrm>
        </p:spPr>
        <p:txBody>
          <a:bodyPr>
            <a:normAutofit/>
          </a:bodyPr>
          <a:lstStyle/>
          <a:p>
            <a:r>
              <a:rPr lang="en-US" dirty="0"/>
              <a:t>Which C# Web Application Type Should I use? </a:t>
            </a:r>
            <a:br>
              <a:rPr lang="en-US" dirty="0"/>
            </a:br>
            <a:br>
              <a:rPr lang="en-US" dirty="0"/>
            </a:br>
            <a:r>
              <a:rPr lang="en-US" dirty="0"/>
              <a:t>API? </a:t>
            </a:r>
            <a:br>
              <a:rPr lang="en-US" dirty="0"/>
            </a:br>
            <a:r>
              <a:rPr lang="en-US" dirty="0" err="1"/>
              <a:t>Blazor</a:t>
            </a:r>
            <a:r>
              <a:rPr lang="en-US" dirty="0"/>
              <a:t>? </a:t>
            </a:r>
            <a:br>
              <a:rPr lang="en-US" dirty="0"/>
            </a:br>
            <a:r>
              <a:rPr lang="en-US" dirty="0"/>
              <a:t>Razor Pages?</a:t>
            </a:r>
            <a:endParaRPr lang="sk-SK" dirty="0"/>
          </a:p>
        </p:txBody>
      </p:sp>
      <p:pic>
        <p:nvPicPr>
          <p:cNvPr id="1026" name="Picture 2" descr="create image of thinking Which C# Web Application Type Should I use? API? Blazor? Razor Pages?. Image 3 of 4">
            <a:extLst>
              <a:ext uri="{FF2B5EF4-FFF2-40B4-BE49-F238E27FC236}">
                <a16:creationId xmlns:a16="http://schemas.microsoft.com/office/drawing/2014/main" id="{C21D2728-51B8-7843-5FC2-308807B89D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9932" y="1977587"/>
            <a:ext cx="3971268" cy="397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2008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0E49D3FE-E4B0-57A4-101A-294C5567D83B}"/>
              </a:ext>
            </a:extLst>
          </p:cNvPr>
          <p:cNvSpPr>
            <a:spLocks noGrp="1"/>
          </p:cNvSpPr>
          <p:nvPr>
            <p:ph type="title"/>
          </p:nvPr>
        </p:nvSpPr>
        <p:spPr/>
        <p:txBody>
          <a:bodyPr/>
          <a:lstStyle/>
          <a:p>
            <a:r>
              <a:rPr lang="en-US" dirty="0"/>
              <a:t>.NET 8 –TODAY</a:t>
            </a:r>
            <a:endParaRPr lang="sk-SK" dirty="0"/>
          </a:p>
        </p:txBody>
      </p:sp>
      <p:pic>
        <p:nvPicPr>
          <p:cNvPr id="5" name="Obrázok 4">
            <a:extLst>
              <a:ext uri="{FF2B5EF4-FFF2-40B4-BE49-F238E27FC236}">
                <a16:creationId xmlns:a16="http://schemas.microsoft.com/office/drawing/2014/main" id="{8C02627C-7EE9-4CE3-7EFF-3F564116A126}"/>
              </a:ext>
            </a:extLst>
          </p:cNvPr>
          <p:cNvPicPr>
            <a:picLocks noChangeAspect="1"/>
          </p:cNvPicPr>
          <p:nvPr/>
        </p:nvPicPr>
        <p:blipFill>
          <a:blip r:embed="rId2"/>
          <a:stretch>
            <a:fillRect/>
          </a:stretch>
        </p:blipFill>
        <p:spPr>
          <a:xfrm>
            <a:off x="676656" y="1921256"/>
            <a:ext cx="9442976" cy="2232721"/>
          </a:xfrm>
          <a:prstGeom prst="rect">
            <a:avLst/>
          </a:prstGeom>
        </p:spPr>
      </p:pic>
    </p:spTree>
    <p:extLst>
      <p:ext uri="{BB962C8B-B14F-4D97-AF65-F5344CB8AC3E}">
        <p14:creationId xmlns:p14="http://schemas.microsoft.com/office/powerpoint/2010/main" val="1473318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594D5EA-B315-1F65-46BC-67A375BE38CC}"/>
              </a:ext>
            </a:extLst>
          </p:cNvPr>
          <p:cNvSpPr>
            <a:spLocks noGrp="1"/>
          </p:cNvSpPr>
          <p:nvPr>
            <p:ph type="title"/>
          </p:nvPr>
        </p:nvSpPr>
        <p:spPr/>
        <p:txBody>
          <a:bodyPr/>
          <a:lstStyle/>
          <a:p>
            <a:r>
              <a:rPr lang="en-US" dirty="0"/>
              <a:t>What is new in </a:t>
            </a:r>
            <a:r>
              <a:rPr lang="en-US" dirty="0" err="1"/>
              <a:t>Blazor</a:t>
            </a:r>
            <a:endParaRPr lang="sk-SK" dirty="0"/>
          </a:p>
        </p:txBody>
      </p:sp>
      <p:sp>
        <p:nvSpPr>
          <p:cNvPr id="3" name="Zástupný objekt pre obsah 2">
            <a:extLst>
              <a:ext uri="{FF2B5EF4-FFF2-40B4-BE49-F238E27FC236}">
                <a16:creationId xmlns:a16="http://schemas.microsoft.com/office/drawing/2014/main" id="{C0CAE562-486F-E6A6-84DA-942F0F15A972}"/>
              </a:ext>
            </a:extLst>
          </p:cNvPr>
          <p:cNvSpPr>
            <a:spLocks noGrp="1"/>
          </p:cNvSpPr>
          <p:nvPr>
            <p:ph idx="1"/>
          </p:nvPr>
        </p:nvSpPr>
        <p:spPr/>
        <p:txBody>
          <a:bodyPr/>
          <a:lstStyle/>
          <a:p>
            <a:endParaRPr lang="sk-SK"/>
          </a:p>
        </p:txBody>
      </p:sp>
      <p:pic>
        <p:nvPicPr>
          <p:cNvPr id="5" name="Obrázok 4">
            <a:extLst>
              <a:ext uri="{FF2B5EF4-FFF2-40B4-BE49-F238E27FC236}">
                <a16:creationId xmlns:a16="http://schemas.microsoft.com/office/drawing/2014/main" id="{313F6761-681F-06B1-0A56-597AA52FE4B8}"/>
              </a:ext>
            </a:extLst>
          </p:cNvPr>
          <p:cNvPicPr>
            <a:picLocks noChangeAspect="1"/>
          </p:cNvPicPr>
          <p:nvPr/>
        </p:nvPicPr>
        <p:blipFill>
          <a:blip r:embed="rId2"/>
          <a:stretch>
            <a:fillRect/>
          </a:stretch>
        </p:blipFill>
        <p:spPr>
          <a:xfrm>
            <a:off x="656842" y="2157731"/>
            <a:ext cx="9507042" cy="4084684"/>
          </a:xfrm>
          <a:prstGeom prst="rect">
            <a:avLst/>
          </a:prstGeom>
        </p:spPr>
      </p:pic>
    </p:spTree>
    <p:extLst>
      <p:ext uri="{BB962C8B-B14F-4D97-AF65-F5344CB8AC3E}">
        <p14:creationId xmlns:p14="http://schemas.microsoft.com/office/powerpoint/2010/main" val="202828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BC47841-8AE3-27C7-BC3C-AC2EF05FECFA}"/>
              </a:ext>
            </a:extLst>
          </p:cNvPr>
          <p:cNvSpPr>
            <a:spLocks noGrp="1"/>
          </p:cNvSpPr>
          <p:nvPr>
            <p:ph type="title"/>
          </p:nvPr>
        </p:nvSpPr>
        <p:spPr/>
        <p:txBody>
          <a:bodyPr/>
          <a:lstStyle/>
          <a:p>
            <a:r>
              <a:rPr lang="en-US" dirty="0"/>
              <a:t>.NET Languages</a:t>
            </a:r>
            <a:endParaRPr lang="sk-SK" dirty="0"/>
          </a:p>
        </p:txBody>
      </p:sp>
      <p:sp>
        <p:nvSpPr>
          <p:cNvPr id="3" name="Zástupný objekt pre obsah 2">
            <a:extLst>
              <a:ext uri="{FF2B5EF4-FFF2-40B4-BE49-F238E27FC236}">
                <a16:creationId xmlns:a16="http://schemas.microsoft.com/office/drawing/2014/main" id="{6F134914-D550-DB66-26F0-99532897EA51}"/>
              </a:ext>
            </a:extLst>
          </p:cNvPr>
          <p:cNvSpPr>
            <a:spLocks noGrp="1"/>
          </p:cNvSpPr>
          <p:nvPr>
            <p:ph idx="1"/>
          </p:nvPr>
        </p:nvSpPr>
        <p:spPr/>
        <p:txBody>
          <a:bodyPr>
            <a:normAutofit/>
          </a:bodyPr>
          <a:lstStyle/>
          <a:p>
            <a:pPr algn="l">
              <a:buFont typeface="+mj-lt"/>
              <a:buAutoNum type="arabicPeriod"/>
            </a:pPr>
            <a:r>
              <a:rPr lang="en-US" b="1" i="0" dirty="0">
                <a:solidFill>
                  <a:srgbClr val="374151"/>
                </a:solidFill>
                <a:effectLst/>
                <a:latin typeface="Söhne"/>
              </a:rPr>
              <a:t>C#:</a:t>
            </a:r>
            <a:r>
              <a:rPr lang="en-US" b="0" i="0" dirty="0">
                <a:solidFill>
                  <a:srgbClr val="374151"/>
                </a:solidFill>
                <a:effectLst/>
                <a:latin typeface="Söhne"/>
              </a:rPr>
              <a:t> C# (pronounced "C sharp") is probably the most popular language in the .NET ecosystem. It is a modern, object-oriented language developed by Microsoft, widely used for the development of web applications, desktop applications, server-side applications, and games.</a:t>
            </a:r>
          </a:p>
          <a:p>
            <a:pPr algn="l">
              <a:buFont typeface="+mj-lt"/>
              <a:buAutoNum type="arabicPeriod"/>
            </a:pPr>
            <a:r>
              <a:rPr lang="en-US" b="1" i="0" dirty="0">
                <a:solidFill>
                  <a:srgbClr val="374151"/>
                </a:solidFill>
                <a:effectLst/>
                <a:latin typeface="Söhne"/>
              </a:rPr>
              <a:t>VB.NET (Visual Basic .NET):</a:t>
            </a:r>
            <a:r>
              <a:rPr lang="en-US" b="0" i="0" dirty="0">
                <a:solidFill>
                  <a:srgbClr val="374151"/>
                </a:solidFill>
                <a:effectLst/>
                <a:latin typeface="Söhne"/>
              </a:rPr>
              <a:t> VB.NET is a modern version of the Visual Basic language, also supported in the .NET ecosystem. It is known for its simple syntax and is often used for rapid application development.</a:t>
            </a:r>
          </a:p>
          <a:p>
            <a:pPr algn="l">
              <a:buFont typeface="+mj-lt"/>
              <a:buAutoNum type="arabicPeriod"/>
            </a:pPr>
            <a:r>
              <a:rPr lang="en-US" b="1" i="0" dirty="0">
                <a:solidFill>
                  <a:srgbClr val="374151"/>
                </a:solidFill>
                <a:effectLst/>
                <a:latin typeface="Söhne"/>
              </a:rPr>
              <a:t>F#:</a:t>
            </a:r>
            <a:r>
              <a:rPr lang="en-US" b="0" i="0" dirty="0">
                <a:solidFill>
                  <a:srgbClr val="374151"/>
                </a:solidFill>
                <a:effectLst/>
                <a:latin typeface="Söhne"/>
              </a:rPr>
              <a:t> F# is a functional programming language designed for .NET. It is popular among developers who prefer functional programming and is often used for parallel and asynchronous programming and data analysis.</a:t>
            </a:r>
          </a:p>
          <a:p>
            <a:pPr marL="457200" indent="-457200">
              <a:buFont typeface="+mj-lt"/>
              <a:buAutoNum type="arabicPeriod"/>
            </a:pPr>
            <a:endParaRPr lang="sk-SK" dirty="0"/>
          </a:p>
        </p:txBody>
      </p:sp>
    </p:spTree>
    <p:extLst>
      <p:ext uri="{BB962C8B-B14F-4D97-AF65-F5344CB8AC3E}">
        <p14:creationId xmlns:p14="http://schemas.microsoft.com/office/powerpoint/2010/main" val="2914305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objekt pre obsah 2">
            <a:extLst>
              <a:ext uri="{FF2B5EF4-FFF2-40B4-BE49-F238E27FC236}">
                <a16:creationId xmlns:a16="http://schemas.microsoft.com/office/drawing/2014/main" id="{EC9526D7-10E8-63FC-333C-9B9C4EA44D31}"/>
              </a:ext>
            </a:extLst>
          </p:cNvPr>
          <p:cNvSpPr>
            <a:spLocks noGrp="1"/>
          </p:cNvSpPr>
          <p:nvPr>
            <p:ph idx="1"/>
          </p:nvPr>
        </p:nvSpPr>
        <p:spPr>
          <a:xfrm>
            <a:off x="470324" y="5112069"/>
            <a:ext cx="8596668" cy="3880773"/>
          </a:xfrm>
        </p:spPr>
        <p:txBody>
          <a:bodyPr/>
          <a:lstStyle/>
          <a:p>
            <a:endParaRPr lang="sk-SK" dirty="0"/>
          </a:p>
          <a:p>
            <a:r>
              <a:rPr lang="en-US" b="1" i="0" dirty="0">
                <a:solidFill>
                  <a:srgbClr val="0F0F0F"/>
                </a:solidFill>
                <a:effectLst/>
                <a:latin typeface="Roboto" panose="020F0502020204030204" pitchFamily="2" charset="0"/>
              </a:rPr>
              <a:t>The History of .NET by Richard Campbell of .NET Rocks!</a:t>
            </a:r>
            <a:endParaRPr lang="sk-SK" dirty="0"/>
          </a:p>
          <a:p>
            <a:r>
              <a:rPr lang="sk-SK" dirty="0"/>
              <a:t>https://www.youtube.com/watch?v=FFCn_z7dn_A&amp;t=1170s</a:t>
            </a:r>
          </a:p>
        </p:txBody>
      </p:sp>
      <p:pic>
        <p:nvPicPr>
          <p:cNvPr id="4" name="Obrázok 3">
            <a:extLst>
              <a:ext uri="{FF2B5EF4-FFF2-40B4-BE49-F238E27FC236}">
                <a16:creationId xmlns:a16="http://schemas.microsoft.com/office/drawing/2014/main" id="{747E469C-0D56-38AD-9773-D0C20BCEAC00}"/>
              </a:ext>
            </a:extLst>
          </p:cNvPr>
          <p:cNvPicPr>
            <a:picLocks noChangeAspect="1"/>
          </p:cNvPicPr>
          <p:nvPr/>
        </p:nvPicPr>
        <p:blipFill>
          <a:blip r:embed="rId3"/>
          <a:stretch>
            <a:fillRect/>
          </a:stretch>
        </p:blipFill>
        <p:spPr>
          <a:xfrm>
            <a:off x="0" y="-11987"/>
            <a:ext cx="12192000" cy="5206677"/>
          </a:xfrm>
          <a:prstGeom prst="rect">
            <a:avLst/>
          </a:prstGeom>
        </p:spPr>
      </p:pic>
    </p:spTree>
    <p:extLst>
      <p:ext uri="{BB962C8B-B14F-4D97-AF65-F5344CB8AC3E}">
        <p14:creationId xmlns:p14="http://schemas.microsoft.com/office/powerpoint/2010/main" val="586263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DBFA524-9813-D40B-CFE8-BCEF1A06A8ED}"/>
              </a:ext>
            </a:extLst>
          </p:cNvPr>
          <p:cNvSpPr>
            <a:spLocks noGrp="1"/>
          </p:cNvSpPr>
          <p:nvPr>
            <p:ph type="title"/>
          </p:nvPr>
        </p:nvSpPr>
        <p:spPr/>
        <p:txBody>
          <a:bodyPr/>
          <a:lstStyle/>
          <a:p>
            <a:r>
              <a:rPr lang="sk-SK" dirty="0"/>
              <a:t>CIL, CLR, JIT</a:t>
            </a:r>
          </a:p>
        </p:txBody>
      </p:sp>
      <p:sp>
        <p:nvSpPr>
          <p:cNvPr id="3" name="Zástupný objekt pre obsah 2">
            <a:extLst>
              <a:ext uri="{FF2B5EF4-FFF2-40B4-BE49-F238E27FC236}">
                <a16:creationId xmlns:a16="http://schemas.microsoft.com/office/drawing/2014/main" id="{FF8ED0E0-64EF-9A50-8D88-C295444FDADD}"/>
              </a:ext>
            </a:extLst>
          </p:cNvPr>
          <p:cNvSpPr>
            <a:spLocks noGrp="1"/>
          </p:cNvSpPr>
          <p:nvPr>
            <p:ph idx="1"/>
          </p:nvPr>
        </p:nvSpPr>
        <p:spPr/>
        <p:txBody>
          <a:bodyPr>
            <a:normAutofit fontScale="92500" lnSpcReduction="10000"/>
          </a:bodyPr>
          <a:lstStyle/>
          <a:p>
            <a:pPr algn="l"/>
            <a:br>
              <a:rPr lang="en-US" dirty="0"/>
            </a:br>
            <a:r>
              <a:rPr lang="en-US" b="1" dirty="0"/>
              <a:t>IL</a:t>
            </a:r>
            <a:r>
              <a:rPr lang="en-US" dirty="0"/>
              <a:t> (Intermediate Language), often referred to as </a:t>
            </a:r>
            <a:r>
              <a:rPr lang="en-US" b="1" dirty="0"/>
              <a:t>MSIL</a:t>
            </a:r>
            <a:r>
              <a:rPr lang="en-US" dirty="0"/>
              <a:t> (Microsoft Intermediate Language) or </a:t>
            </a:r>
            <a:r>
              <a:rPr lang="en-US" b="1" dirty="0"/>
              <a:t>CIL</a:t>
            </a:r>
            <a:r>
              <a:rPr lang="en-US" dirty="0"/>
              <a:t> (Common Intermediate Language), is a low-level, platform-independent code generated by a compiler during the compilation of source code written in a .NET language, such as C# or VB.NET.</a:t>
            </a:r>
          </a:p>
          <a:p>
            <a:pPr algn="l"/>
            <a:r>
              <a:rPr lang="en-US" dirty="0"/>
              <a:t>When a developer writes a program in one of the .NET languages, the compiler translates the source code into Intermediate Language. This IL code is not intended for a specific platform or processor architecture. Instead, it is an abstract format designed to run on the </a:t>
            </a:r>
            <a:r>
              <a:rPr lang="en-US" b="1" dirty="0"/>
              <a:t>Common Language Runtime (CLR), </a:t>
            </a:r>
            <a:r>
              <a:rPr lang="en-US" dirty="0"/>
              <a:t>which is part of the .NET framework.</a:t>
            </a:r>
          </a:p>
          <a:p>
            <a:pPr algn="l"/>
            <a:r>
              <a:rPr lang="en-US" dirty="0"/>
              <a:t>A crucial concept associated with IL is </a:t>
            </a:r>
            <a:r>
              <a:rPr lang="en-US" b="1" dirty="0"/>
              <a:t>Just-In-Time (JIT)</a:t>
            </a:r>
            <a:r>
              <a:rPr lang="en-US" dirty="0"/>
              <a:t> compilation. Upon application launch, the CLR converts the IL code into native code for the specific platform on which the application is running. This means that while IL provides an abstraction for the platform, CLR can perform translation into native code that can be directly executed on the target machine.</a:t>
            </a:r>
          </a:p>
        </p:txBody>
      </p:sp>
    </p:spTree>
    <p:extLst>
      <p:ext uri="{BB962C8B-B14F-4D97-AF65-F5344CB8AC3E}">
        <p14:creationId xmlns:p14="http://schemas.microsoft.com/office/powerpoint/2010/main" val="1535460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90F6751-8CA8-178B-E4BA-F8A755DAD7AB}"/>
              </a:ext>
            </a:extLst>
          </p:cNvPr>
          <p:cNvSpPr>
            <a:spLocks noGrp="1"/>
          </p:cNvSpPr>
          <p:nvPr>
            <p:ph type="title"/>
          </p:nvPr>
        </p:nvSpPr>
        <p:spPr/>
        <p:txBody>
          <a:bodyPr/>
          <a:lstStyle/>
          <a:p>
            <a:r>
              <a:rPr lang="nl-NL" dirty="0"/>
              <a:t>.NET Framework vs .NET Core vs .NET Standard vs C#</a:t>
            </a:r>
            <a:endParaRPr lang="sk-SK" dirty="0"/>
          </a:p>
        </p:txBody>
      </p:sp>
      <p:sp>
        <p:nvSpPr>
          <p:cNvPr id="3" name="Zástupný objekt pre obsah 2">
            <a:extLst>
              <a:ext uri="{FF2B5EF4-FFF2-40B4-BE49-F238E27FC236}">
                <a16:creationId xmlns:a16="http://schemas.microsoft.com/office/drawing/2014/main" id="{7D52251B-44FF-3F5E-1EAF-5B7874FB7034}"/>
              </a:ext>
            </a:extLst>
          </p:cNvPr>
          <p:cNvSpPr>
            <a:spLocks noGrp="1"/>
          </p:cNvSpPr>
          <p:nvPr>
            <p:ph idx="1"/>
          </p:nvPr>
        </p:nvSpPr>
        <p:spPr/>
        <p:txBody>
          <a:bodyPr>
            <a:normAutofit/>
          </a:bodyPr>
          <a:lstStyle/>
          <a:p>
            <a:endParaRPr lang="sk-SK" dirty="0">
              <a:hlinkClick r:id="rId3"/>
            </a:endParaRPr>
          </a:p>
          <a:p>
            <a:r>
              <a:rPr lang="en-US" dirty="0">
                <a:hlinkClick r:id="rId3"/>
              </a:rPr>
              <a:t>https://www.youtube.com/watch?v=4olO9UjRiww</a:t>
            </a:r>
            <a:endParaRPr lang="en-US" dirty="0"/>
          </a:p>
          <a:p>
            <a:pPr marL="0" indent="0">
              <a:buNone/>
            </a:pPr>
            <a:endParaRPr lang="en-US" dirty="0"/>
          </a:p>
          <a:p>
            <a:pPr marL="0" indent="0">
              <a:buNone/>
            </a:pPr>
            <a:r>
              <a:rPr lang="en-US" dirty="0"/>
              <a:t>Most common mistake: .NET == C#</a:t>
            </a:r>
          </a:p>
          <a:p>
            <a:pPr>
              <a:buFont typeface="Arial" panose="020B0604020202020204" pitchFamily="34" charset="0"/>
              <a:buChar char="•"/>
            </a:pPr>
            <a:r>
              <a:rPr lang="sk-SK" dirty="0"/>
              <a:t> </a:t>
            </a:r>
            <a:r>
              <a:rPr lang="en-US" dirty="0"/>
              <a:t>.NET is platform (you can build your own language on top of the dotnet framework)</a:t>
            </a:r>
            <a:endParaRPr lang="sk-SK" dirty="0"/>
          </a:p>
          <a:p>
            <a:pPr>
              <a:buFont typeface="Arial" panose="020B0604020202020204" pitchFamily="34" charset="0"/>
              <a:buChar char="•"/>
            </a:pPr>
            <a:r>
              <a:rPr lang="sk-SK" dirty="0"/>
              <a:t> </a:t>
            </a:r>
            <a:r>
              <a:rPr lang="en-US" dirty="0"/>
              <a:t>C# is programming language (there are also other languages like F#, VB)</a:t>
            </a:r>
          </a:p>
        </p:txBody>
      </p:sp>
    </p:spTree>
    <p:extLst>
      <p:ext uri="{BB962C8B-B14F-4D97-AF65-F5344CB8AC3E}">
        <p14:creationId xmlns:p14="http://schemas.microsoft.com/office/powerpoint/2010/main" val="424012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2DC60A3-6D16-DDE7-D0C8-F95E54D0DAEA}"/>
              </a:ext>
            </a:extLst>
          </p:cNvPr>
          <p:cNvSpPr>
            <a:spLocks noGrp="1"/>
          </p:cNvSpPr>
          <p:nvPr>
            <p:ph type="title"/>
          </p:nvPr>
        </p:nvSpPr>
        <p:spPr/>
        <p:txBody>
          <a:bodyPr/>
          <a:lstStyle/>
          <a:p>
            <a:r>
              <a:rPr lang="sk-SK" dirty="0"/>
              <a:t>.N</a:t>
            </a:r>
            <a:r>
              <a:rPr lang="en-US" dirty="0"/>
              <a:t>ET</a:t>
            </a:r>
            <a:r>
              <a:rPr lang="sk-SK" dirty="0"/>
              <a:t> </a:t>
            </a:r>
            <a:r>
              <a:rPr lang="en-US" dirty="0"/>
              <a:t>C</a:t>
            </a:r>
            <a:r>
              <a:rPr lang="sk-SK" dirty="0" err="1"/>
              <a:t>ore</a:t>
            </a:r>
            <a:r>
              <a:rPr lang="sk-SK" dirty="0"/>
              <a:t> and</a:t>
            </a:r>
            <a:r>
              <a:rPr lang="en-US" dirty="0"/>
              <a:t> .NET</a:t>
            </a:r>
            <a:r>
              <a:rPr lang="sk-SK" dirty="0"/>
              <a:t> 5+</a:t>
            </a:r>
          </a:p>
        </p:txBody>
      </p:sp>
      <p:sp>
        <p:nvSpPr>
          <p:cNvPr id="3" name="Zástupný objekt pre obsah 2">
            <a:extLst>
              <a:ext uri="{FF2B5EF4-FFF2-40B4-BE49-F238E27FC236}">
                <a16:creationId xmlns:a16="http://schemas.microsoft.com/office/drawing/2014/main" id="{9D7E318B-E517-515E-1DE2-147F15FEEB47}"/>
              </a:ext>
            </a:extLst>
          </p:cNvPr>
          <p:cNvSpPr>
            <a:spLocks noGrp="1"/>
          </p:cNvSpPr>
          <p:nvPr>
            <p:ph idx="1"/>
          </p:nvPr>
        </p:nvSpPr>
        <p:spPr/>
        <p:txBody>
          <a:bodyPr/>
          <a:lstStyle/>
          <a:p>
            <a:r>
              <a:rPr lang="sk-SK" dirty="0"/>
              <a:t>Here </a:t>
            </a:r>
            <a:r>
              <a:rPr lang="sk-SK" dirty="0" err="1"/>
              <a:t>confusion</a:t>
            </a:r>
            <a:r>
              <a:rPr lang="sk-SK" dirty="0"/>
              <a:t> </a:t>
            </a:r>
            <a:r>
              <a:rPr lang="sk-SK" dirty="0" err="1"/>
              <a:t>takes</a:t>
            </a:r>
            <a:r>
              <a:rPr lang="sk-SK" dirty="0"/>
              <a:t> in</a:t>
            </a:r>
          </a:p>
          <a:p>
            <a:pPr>
              <a:buFont typeface="Arial" panose="020B0604020202020204" pitchFamily="34" charset="0"/>
              <a:buChar char="•"/>
            </a:pPr>
            <a:r>
              <a:rPr lang="en-US" dirty="0"/>
              <a:t> </a:t>
            </a:r>
            <a:r>
              <a:rPr lang="sk-SK" dirty="0"/>
              <a:t>.Net </a:t>
            </a:r>
            <a:r>
              <a:rPr lang="sk-SK" dirty="0" err="1"/>
              <a:t>Framework</a:t>
            </a:r>
            <a:r>
              <a:rPr lang="sk-SK" dirty="0"/>
              <a:t> </a:t>
            </a:r>
            <a:r>
              <a:rPr lang="sk-SK" dirty="0" err="1"/>
              <a:t>was</a:t>
            </a:r>
            <a:r>
              <a:rPr lang="sk-SK" dirty="0"/>
              <a:t> </a:t>
            </a:r>
            <a:r>
              <a:rPr lang="sk-SK" dirty="0" err="1"/>
              <a:t>replaced</a:t>
            </a:r>
            <a:r>
              <a:rPr lang="sk-SK" dirty="0"/>
              <a:t> by .net </a:t>
            </a:r>
            <a:r>
              <a:rPr lang="sk-SK" dirty="0" err="1"/>
              <a:t>Core</a:t>
            </a:r>
            <a:endParaRPr lang="sk-SK" dirty="0"/>
          </a:p>
          <a:p>
            <a:pPr>
              <a:buFont typeface="Arial" panose="020B0604020202020204" pitchFamily="34" charset="0"/>
              <a:buChar char="•"/>
            </a:pPr>
            <a:r>
              <a:rPr lang="en-US" dirty="0"/>
              <a:t> </a:t>
            </a:r>
            <a:r>
              <a:rPr lang="sk-SK" dirty="0"/>
              <a:t>Stop </a:t>
            </a:r>
            <a:r>
              <a:rPr lang="sk-SK" dirty="0" err="1"/>
              <a:t>backward</a:t>
            </a:r>
            <a:r>
              <a:rPr lang="sk-SK" dirty="0"/>
              <a:t> </a:t>
            </a:r>
            <a:r>
              <a:rPr lang="sk-SK" dirty="0" err="1"/>
              <a:t>compatibility</a:t>
            </a:r>
            <a:endParaRPr lang="sk-SK" dirty="0"/>
          </a:p>
          <a:p>
            <a:pPr>
              <a:buFont typeface="Arial" panose="020B0604020202020204" pitchFamily="34" charset="0"/>
              <a:buChar char="•"/>
            </a:pPr>
            <a:r>
              <a:rPr lang="en-US" dirty="0"/>
              <a:t> </a:t>
            </a:r>
            <a:r>
              <a:rPr lang="sk-SK" dirty="0"/>
              <a:t>S</a:t>
            </a:r>
            <a:r>
              <a:rPr lang="en-US" dirty="0"/>
              <a:t>to</a:t>
            </a:r>
            <a:r>
              <a:rPr lang="sk-SK" dirty="0" err="1"/>
              <a:t>ped</a:t>
            </a:r>
            <a:r>
              <a:rPr lang="sk-SK" dirty="0"/>
              <a:t> </a:t>
            </a:r>
            <a:r>
              <a:rPr lang="sk-SK" dirty="0" err="1"/>
              <a:t>improvement</a:t>
            </a:r>
            <a:r>
              <a:rPr lang="en-US" dirty="0"/>
              <a:t>s in .NET Framework</a:t>
            </a:r>
            <a:endParaRPr lang="sk-SK" dirty="0"/>
          </a:p>
          <a:p>
            <a:pPr>
              <a:buFont typeface="Arial" panose="020B0604020202020204" pitchFamily="34" charset="0"/>
              <a:buChar char="•"/>
            </a:pPr>
            <a:r>
              <a:rPr lang="en-US" dirty="0"/>
              <a:t> </a:t>
            </a:r>
            <a:r>
              <a:rPr lang="sk-SK" dirty="0"/>
              <a:t>4,8 </a:t>
            </a:r>
            <a:r>
              <a:rPr lang="sk-SK" dirty="0" err="1"/>
              <a:t>is</a:t>
            </a:r>
            <a:r>
              <a:rPr lang="sk-SK" dirty="0"/>
              <a:t> </a:t>
            </a:r>
            <a:r>
              <a:rPr lang="sk-SK" dirty="0" err="1"/>
              <a:t>still</a:t>
            </a:r>
            <a:r>
              <a:rPr lang="sk-SK" dirty="0"/>
              <a:t> </a:t>
            </a:r>
            <a:r>
              <a:rPr lang="sk-SK" dirty="0" err="1"/>
              <a:t>supported</a:t>
            </a:r>
            <a:endParaRPr lang="sk-SK" dirty="0"/>
          </a:p>
          <a:p>
            <a:pPr>
              <a:buFont typeface="Arial" panose="020B0604020202020204" pitchFamily="34" charset="0"/>
              <a:buChar char="•"/>
            </a:pPr>
            <a:r>
              <a:rPr lang="en-US" dirty="0"/>
              <a:t> </a:t>
            </a:r>
            <a:r>
              <a:rPr lang="sk-SK" dirty="0" err="1"/>
              <a:t>Naming</a:t>
            </a:r>
            <a:r>
              <a:rPr lang="sk-SK" dirty="0"/>
              <a:t> 4 </a:t>
            </a:r>
            <a:r>
              <a:rPr lang="sk-SK" dirty="0" err="1"/>
              <a:t>is</a:t>
            </a:r>
            <a:r>
              <a:rPr lang="sk-SK" dirty="0"/>
              <a:t> </a:t>
            </a:r>
            <a:r>
              <a:rPr lang="sk-SK" dirty="0" err="1"/>
              <a:t>skipped</a:t>
            </a:r>
            <a:r>
              <a:rPr lang="sk-SK" dirty="0"/>
              <a:t> </a:t>
            </a:r>
          </a:p>
          <a:p>
            <a:pPr>
              <a:buFont typeface="Arial" panose="020B0604020202020204" pitchFamily="34" charset="0"/>
              <a:buChar char="•"/>
            </a:pPr>
            <a:r>
              <a:rPr lang="en-US" dirty="0"/>
              <a:t> </a:t>
            </a:r>
            <a:r>
              <a:rPr lang="sk-SK" dirty="0" err="1"/>
              <a:t>We</a:t>
            </a:r>
            <a:r>
              <a:rPr lang="sk-SK" dirty="0"/>
              <a:t> </a:t>
            </a:r>
            <a:r>
              <a:rPr lang="sk-SK" dirty="0" err="1"/>
              <a:t>will</a:t>
            </a:r>
            <a:r>
              <a:rPr lang="sk-SK" dirty="0"/>
              <a:t> </a:t>
            </a:r>
            <a:r>
              <a:rPr lang="sk-SK" dirty="0" err="1"/>
              <a:t>call</a:t>
            </a:r>
            <a:r>
              <a:rPr lang="sk-SK" dirty="0"/>
              <a:t> </a:t>
            </a:r>
            <a:r>
              <a:rPr lang="en-US" dirty="0" err="1"/>
              <a:t>.net</a:t>
            </a:r>
            <a:r>
              <a:rPr lang="en-US" dirty="0"/>
              <a:t> core </a:t>
            </a:r>
            <a:r>
              <a:rPr lang="sk-SK" dirty="0"/>
              <a:t>5 </a:t>
            </a:r>
            <a:r>
              <a:rPr lang="sk-SK" dirty="0" err="1"/>
              <a:t>without</a:t>
            </a:r>
            <a:r>
              <a:rPr lang="sk-SK" dirty="0"/>
              <a:t> </a:t>
            </a:r>
            <a:r>
              <a:rPr lang="en-US" dirty="0"/>
              <a:t>“</a:t>
            </a:r>
            <a:r>
              <a:rPr lang="sk-SK" dirty="0" err="1"/>
              <a:t>core</a:t>
            </a:r>
            <a:r>
              <a:rPr lang="en-US" dirty="0"/>
              <a:t>”</a:t>
            </a:r>
            <a:r>
              <a:rPr lang="sk-SK" dirty="0"/>
              <a:t> </a:t>
            </a:r>
            <a:r>
              <a:rPr lang="sk-SK" dirty="0" err="1"/>
              <a:t>word</a:t>
            </a:r>
            <a:endParaRPr lang="sk-SK" dirty="0"/>
          </a:p>
        </p:txBody>
      </p:sp>
    </p:spTree>
    <p:extLst>
      <p:ext uri="{BB962C8B-B14F-4D97-AF65-F5344CB8AC3E}">
        <p14:creationId xmlns:p14="http://schemas.microsoft.com/office/powerpoint/2010/main" val="4189211954"/>
      </p:ext>
    </p:extLst>
  </p:cSld>
  <p:clrMapOvr>
    <a:masterClrMapping/>
  </p:clrMapOvr>
</p:sld>
</file>

<file path=ppt/theme/theme1.xml><?xml version="1.0" encoding="utf-8"?>
<a:theme xmlns:a="http://schemas.openxmlformats.org/drawingml/2006/main" name="Metropola">
  <a:themeElements>
    <a:clrScheme name="Metropola">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a">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Motí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6374230CA99774408740145836ED3F7E" ma:contentTypeVersion="10" ma:contentTypeDescription="Umožňuje vytvoriť nový dokument." ma:contentTypeScope="" ma:versionID="e0be6d9c6a4ed9130ab0ebeb00b49bd9">
  <xsd:schema xmlns:xsd="http://www.w3.org/2001/XMLSchema" xmlns:xs="http://www.w3.org/2001/XMLSchema" xmlns:p="http://schemas.microsoft.com/office/2006/metadata/properties" xmlns:ns2="3c5649ae-7eb8-4f33-8119-9c7cf7807d6f" xmlns:ns3="ea394ea2-8dea-471c-99dc-8d21a851d729" targetNamespace="http://schemas.microsoft.com/office/2006/metadata/properties" ma:root="true" ma:fieldsID="fe8360a31782573e581c94f384223f18" ns2:_="" ns3:_="">
    <xsd:import namespace="3c5649ae-7eb8-4f33-8119-9c7cf7807d6f"/>
    <xsd:import namespace="ea394ea2-8dea-471c-99dc-8d21a851d72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5649ae-7eb8-4f33-8119-9c7cf7807d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Značky obrázka" ma:readOnly="false" ma:fieldId="{5cf76f15-5ced-4ddc-b409-7134ff3c332f}" ma:taxonomyMulti="true" ma:sspId="8567b21a-85e9-48ad-86e4-d8ba0610a543"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394ea2-8dea-471c-99dc-8d21a851d72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60b99cb-f33c-42f3-b9ff-b055499a68e8}" ma:internalName="TaxCatchAll" ma:showField="CatchAllData" ma:web="ea394ea2-8dea-471c-99dc-8d21a851d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obsahu"/>
        <xsd:element ref="dc:title" minOccurs="0" maxOccurs="1" ma:index="4" ma:displayName="Nadpis"/>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a394ea2-8dea-471c-99dc-8d21a851d729" xsi:nil="true"/>
    <lcf76f155ced4ddcb4097134ff3c332f xmlns="3c5649ae-7eb8-4f33-8119-9c7cf7807d6f">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18E5B9-14E6-4BAC-A243-A21C49D2D8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c5649ae-7eb8-4f33-8119-9c7cf7807d6f"/>
    <ds:schemaRef ds:uri="ea394ea2-8dea-471c-99dc-8d21a851d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002E99D-E953-4C9A-ACB7-A0E84E129332}">
  <ds:schemaRefs>
    <ds:schemaRef ds:uri="http://schemas.microsoft.com/office/2006/metadata/properties"/>
    <ds:schemaRef ds:uri="http://schemas.microsoft.com/office/infopath/2007/PartnerControls"/>
    <ds:schemaRef ds:uri="ea394ea2-8dea-471c-99dc-8d21a851d729"/>
    <ds:schemaRef ds:uri="3c5649ae-7eb8-4f33-8119-9c7cf7807d6f"/>
  </ds:schemaRefs>
</ds:datastoreItem>
</file>

<file path=customXml/itemProps3.xml><?xml version="1.0" encoding="utf-8"?>
<ds:datastoreItem xmlns:ds="http://schemas.openxmlformats.org/officeDocument/2006/customXml" ds:itemID="{3351B82D-6C86-40F8-98AB-C7EFD71C18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TM03457491[[fn=Metropola]]</Template>
  <TotalTime>8276</TotalTime>
  <Words>5467</Words>
  <Application>Microsoft Office PowerPoint</Application>
  <PresentationFormat>Širokouhlá</PresentationFormat>
  <Paragraphs>282</Paragraphs>
  <Slides>43</Slides>
  <Notes>25</Notes>
  <HiddenSlides>0</HiddenSlides>
  <MMClips>0</MMClips>
  <ScaleCrop>false</ScaleCrop>
  <HeadingPairs>
    <vt:vector size="4" baseType="variant">
      <vt:variant>
        <vt:lpstr>Motív</vt:lpstr>
      </vt:variant>
      <vt:variant>
        <vt:i4>1</vt:i4>
      </vt:variant>
      <vt:variant>
        <vt:lpstr>Nadpisy snímok</vt:lpstr>
      </vt:variant>
      <vt:variant>
        <vt:i4>43</vt:i4>
      </vt:variant>
    </vt:vector>
  </HeadingPairs>
  <TitlesOfParts>
    <vt:vector size="44" baseType="lpstr">
      <vt:lpstr>Metropola</vt:lpstr>
      <vt:lpstr>Download</vt:lpstr>
      <vt:lpstr>Prezentácia programu PowerPoint</vt:lpstr>
      <vt:lpstr>ChatGPT: Čo je to .NET?</vt:lpstr>
      <vt:lpstr>Prezentácia programu PowerPoint</vt:lpstr>
      <vt:lpstr>.NET Languages</vt:lpstr>
      <vt:lpstr>Prezentácia programu PowerPoint</vt:lpstr>
      <vt:lpstr>CIL, CLR, JIT</vt:lpstr>
      <vt:lpstr>.NET Framework vs .NET Core vs .NET Standard vs C#</vt:lpstr>
      <vt:lpstr>.NET Core and .NET 5+</vt:lpstr>
      <vt:lpstr>.NET Standard</vt:lpstr>
      <vt:lpstr>.NET Release plan</vt:lpstr>
      <vt:lpstr>Prezentácia programu PowerPoint</vt:lpstr>
      <vt:lpstr>Prezentácia programu PowerPoint</vt:lpstr>
      <vt:lpstr>Prezentácia programu PowerPoint</vt:lpstr>
      <vt:lpstr>Entity Framework</vt:lpstr>
      <vt:lpstr>Database first approach</vt:lpstr>
      <vt:lpstr>Code first approach</vt:lpstr>
      <vt:lpstr>.NET Project Types</vt:lpstr>
      <vt:lpstr>1. ASP.NET Core Web App (MVC)</vt:lpstr>
      <vt:lpstr>MVC</vt:lpstr>
      <vt:lpstr>MVC Project structure</vt:lpstr>
      <vt:lpstr>Controllers</vt:lpstr>
      <vt:lpstr>Models &amp; data</vt:lpstr>
      <vt:lpstr>2. REST API - REpresentational State Transfer</vt:lpstr>
      <vt:lpstr>Views – Razor Pages</vt:lpstr>
      <vt:lpstr>2 key terms:</vt:lpstr>
      <vt:lpstr>REST API Project structure</vt:lpstr>
      <vt:lpstr>REST API ControllerBase class</vt:lpstr>
      <vt:lpstr>REST API ControllerBase class</vt:lpstr>
      <vt:lpstr>Attributes</vt:lpstr>
      <vt:lpstr>Attributes</vt:lpstr>
      <vt:lpstr>Binding source parameter inference</vt:lpstr>
      <vt:lpstr>3. Blazor</vt:lpstr>
      <vt:lpstr>Blazor</vt:lpstr>
      <vt:lpstr>Blazor Project</vt:lpstr>
      <vt:lpstr>Blazor server</vt:lpstr>
      <vt:lpstr>Blazor Server</vt:lpstr>
      <vt:lpstr>Blazor WebAssembly</vt:lpstr>
      <vt:lpstr>Blazor WebAssembly</vt:lpstr>
      <vt:lpstr>4. .NET MAUI</vt:lpstr>
      <vt:lpstr>Which C# Web Application Type Should I use?   API?  Blazor?  Razor Pages?</vt:lpstr>
      <vt:lpstr>.NET 8 –TODAY</vt:lpstr>
      <vt:lpstr>What is new in Blazor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Prezentácia programu PowerPoint</dc:title>
  <dc:creator>Miroslav none</dc:creator>
  <cp:lastModifiedBy>Miroslav none</cp:lastModifiedBy>
  <cp:revision>67</cp:revision>
  <dcterms:created xsi:type="dcterms:W3CDTF">2023-11-04T17:14:15Z</dcterms:created>
  <dcterms:modified xsi:type="dcterms:W3CDTF">2024-01-06T13:00:45Z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0x0101006374230CA99774408740145836ED3F7E</vt:lpwstr>
  </property>
  <property fmtid="{D5CDD505-2E9C-101B-9397-08002B2CF9AE}" pid="3" name="MediaServiceImageTags">
    <vt:lpwstr/>
  </property>
</Properties>
</file>